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1" r:id="rId6"/>
    <p:sldId id="296" r:id="rId7"/>
    <p:sldId id="264" r:id="rId8"/>
    <p:sldId id="265" r:id="rId9"/>
    <p:sldId id="300" r:id="rId10"/>
    <p:sldId id="297" r:id="rId11"/>
    <p:sldId id="303" r:id="rId12"/>
    <p:sldId id="301" r:id="rId13"/>
    <p:sldId id="263" r:id="rId14"/>
    <p:sldId id="298" r:id="rId15"/>
    <p:sldId id="270" r:id="rId16"/>
    <p:sldId id="276" r:id="rId17"/>
    <p:sldId id="284" r:id="rId18"/>
    <p:sldId id="28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42" userDrawn="1">
          <p15:clr>
            <a:srgbClr val="A4A3A4"/>
          </p15:clr>
        </p15:guide>
        <p15:guide id="4" pos="438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D7D5"/>
    <a:srgbClr val="F9B359"/>
    <a:srgbClr val="3F403E"/>
    <a:srgbClr val="969F98"/>
    <a:srgbClr val="F9FAFB"/>
    <a:srgbClr val="FCFCFD"/>
    <a:srgbClr val="E0DFE6"/>
    <a:srgbClr val="F4F4F4"/>
    <a:srgbClr val="F2F5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12" autoAdjust="0"/>
    <p:restoredTop sz="94660"/>
  </p:normalViewPr>
  <p:slideViewPr>
    <p:cSldViewPr snapToGrid="0" showGuides="1">
      <p:cViewPr>
        <p:scale>
          <a:sx n="114" d="100"/>
          <a:sy n="114" d="100"/>
        </p:scale>
        <p:origin x="680" y="456"/>
      </p:cViewPr>
      <p:guideLst>
        <p:guide orient="horz" pos="2160"/>
        <p:guide pos="3840"/>
        <p:guide pos="7242"/>
        <p:guide pos="438"/>
        <p:guide orient="horz" pos="346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75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47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"/>
          <c:y val="0.0564154688328134"/>
          <c:w val="0.973493975903614"/>
          <c:h val="0.849053361204204"/>
        </c:manualLayout>
      </c:layout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35201024"/>
        <c:axId val="-35164752"/>
      </c:lineChart>
      <c:catAx>
        <c:axId val="-35201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35164752"/>
        <c:crosses val="autoZero"/>
        <c:auto val="1"/>
        <c:lblAlgn val="ctr"/>
        <c:lblOffset val="100"/>
        <c:noMultiLvlLbl val="0"/>
      </c:catAx>
      <c:valAx>
        <c:axId val="-35164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3520102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tiff>
</file>

<file path=ppt/media/image12.png>
</file>

<file path=ppt/media/image13.png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31EDF8-97C7-44E2-9310-9512274EED47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D5FC9-E2F2-4B4C-95BE-5F7CE2FD13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535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CDA0CE5-9BBF-4B0F-8419-84C4A33B23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03040E88-1C35-4C9C-B763-30DEDBEC1E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74A2F367-CB10-426F-9C24-BE0E648E1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087FD322-4C8C-4EDC-BA44-5452C8097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175CD708-2C70-4B9D-BF42-78FB9EDB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88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106DD19-863A-4173-A7DD-343666B6A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C49E998E-C471-4CE9-8D1D-DCDBC2627F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525666F0-615B-4046-9A44-9BE1310A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52A6DCCC-7181-46BF-978B-9D96A4458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5529F146-305D-428C-B06D-627ECEE1B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01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640C0A29-BA35-4D37-B38D-A1D697072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7180B562-8662-40FC-B4FD-9F6B037F0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35698FC-2778-462B-9CB4-343D95B25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6A87B416-60A7-4FED-8C85-C2372A2C9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D929907B-D747-4776-8DF9-49A752184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26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B901850-5E42-409C-A40B-429300FF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E1D8B5B5-56C2-445D-BAF5-B4940B41D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6A0369C5-ADE1-4A9E-9BB4-B7B8762B2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6039A34-1B5E-4C64-9EBC-9D70B75E1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DE50808B-1E80-4536-886A-3E7DF55A8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03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115171A-B79C-422D-9F6B-235E3D815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2BCDC11C-2739-4645-A3E2-75A592435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C4B4C6FA-F97B-4A4C-915C-D626051D5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38DE72DC-9317-435D-9AC2-84A22B64C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81FD245E-3865-458E-B77F-FF1509083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29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917087B-E063-4F30-9A75-DAA193F94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FF50BC0F-E395-4398-9508-3C65345EB0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C357DE1C-38E8-4657-90F5-CBEA7E26B9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AD935ED2-89D0-4B2C-AA8D-F2738B00F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16E945BB-7CF4-48D2-BA1F-5ADD20382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755B513F-2021-47EF-94C8-6B39BE7AF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52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B7942CEF-1E81-4240-AFDE-E1D65B3F3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D488AB64-8AA0-481A-91C6-91395E3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F9F12DF2-B199-4070-A5EF-1D66B1BAA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F53A0C5E-AB2F-436B-98C0-904ECC8AB7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C0B8CAFD-4690-4E76-BA79-7FDF2F5300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66F39C9E-DB77-493C-B3ED-901141817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1663A30C-82BC-46DB-8F06-36D87050C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BAFD7E5C-3920-40C4-A1B3-C100EBF73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91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79CB88E-5BC7-4B28-A5F1-CA7165F15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C90AEBDB-B99D-49D8-8841-F295D024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0E0E1B7D-C6A8-443E-B341-7A6532402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CB57A735-1833-40D3-B017-B4AC8278D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156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46673B50-E800-420B-8E03-335209D76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111590AA-59C8-475E-A80E-B3CBC55BB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B25D38E6-0BD1-4C30-AFE1-4A17AEAB2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657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63C72369-1EAC-45C0-A3A1-F5C624137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341C33CC-1D49-48B9-AD8D-C026374D4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AB1496AC-4EE6-49C3-8C9B-EF5DF2FA8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7A833486-B6E2-4A6A-8556-C93BA0BFC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0CAA03D7-D362-4D9A-A42F-E0B61F8EF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712E8C6E-626E-4B49-9AB5-8FDC322F6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457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7C37C44-793F-49FD-B6FE-3B75D7DDF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A15269EA-5160-427F-BF62-2693283B08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0AFCC153-328C-4C97-B267-6616D8AA2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FAC4898A-9FFF-4726-9172-1B83945CE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D62ED8E6-A756-4AFF-BFCE-9AF96E48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03B7512B-DEF3-4D01-B3EA-A828ABEAE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322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9BEA0033-35E3-4536-ACBF-6F221974B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15DB2F9F-AF54-4AFA-9B8B-8EBF3585D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24297D46-B157-499C-AB41-0199B338F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8FF5E-AD09-40C0-A391-B4E5CA93E684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3CF54967-90A6-4AA8-B3D6-C97FC2058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B4A1A15C-0235-420D-8AF3-0AB3601D5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CA118-6545-41D3-8C8E-CA86BFE4F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2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tags" Target="../tags/tag6.xml"/><Relationship Id="rId7" Type="http://schemas.openxmlformats.org/officeDocument/2006/relationships/tags" Target="../tags/tag7.xml"/><Relationship Id="rId8" Type="http://schemas.openxmlformats.org/officeDocument/2006/relationships/tags" Target="../tags/tag8.xml"/><Relationship Id="rId9" Type="http://schemas.openxmlformats.org/officeDocument/2006/relationships/tags" Target="../tags/tag9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pn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4" Type="http://schemas.openxmlformats.org/officeDocument/2006/relationships/tags" Target="../tags/tag18.xml"/><Relationship Id="rId5" Type="http://schemas.openxmlformats.org/officeDocument/2006/relationships/tags" Target="../tags/tag19.xml"/><Relationship Id="rId6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2" Type="http://schemas.openxmlformats.org/officeDocument/2006/relationships/tags" Target="../tags/tag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_矩形 28">
            <a:extLst>
              <a:ext uri="{FF2B5EF4-FFF2-40B4-BE49-F238E27FC236}">
                <a16:creationId xmlns="" xmlns:a16="http://schemas.microsoft.com/office/drawing/2014/main" id="{75125EC2-5400-48FD-A782-71AFE781AC8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3438045"/>
            <a:ext cx="12192000" cy="3428999"/>
          </a:xfrm>
          <a:prstGeom prst="rect">
            <a:avLst/>
          </a:prstGeom>
          <a:solidFill>
            <a:srgbClr val="F9B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_文本框 34">
            <a:extLst>
              <a:ext uri="{FF2B5EF4-FFF2-40B4-BE49-F238E27FC236}">
                <a16:creationId xmlns="" xmlns:a16="http://schemas.microsoft.com/office/drawing/2014/main" id="{F8E56A48-6523-4976-AF48-9341325D23D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-193898" y="340112"/>
            <a:ext cx="125797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F9B359">
                    <a:alpha val="30000"/>
                  </a:srgbClr>
                </a:solidFill>
                <a:latin typeface="+mj-ea"/>
                <a:ea typeface="+mj-ea"/>
              </a:rPr>
              <a:t>INTRODUTION</a:t>
            </a:r>
            <a:r>
              <a:rPr lang="zh-CN" altLang="en-US" sz="9600" dirty="0" smtClean="0">
                <a:solidFill>
                  <a:srgbClr val="F9B359">
                    <a:alpha val="30000"/>
                  </a:srgbClr>
                </a:solidFill>
                <a:latin typeface="+mj-ea"/>
                <a:ea typeface="+mj-ea"/>
              </a:rPr>
              <a:t> </a:t>
            </a:r>
            <a:r>
              <a:rPr lang="en-US" altLang="zh-CN" sz="9600" dirty="0" smtClean="0">
                <a:solidFill>
                  <a:srgbClr val="F9B359">
                    <a:alpha val="30000"/>
                  </a:srgbClr>
                </a:solidFill>
                <a:latin typeface="+mj-ea"/>
                <a:ea typeface="+mj-ea"/>
              </a:rPr>
              <a:t>TO</a:t>
            </a:r>
            <a:r>
              <a:rPr lang="zh-CN" altLang="en-US" sz="9600" dirty="0" smtClean="0">
                <a:solidFill>
                  <a:srgbClr val="F9B359">
                    <a:alpha val="30000"/>
                  </a:srgbClr>
                </a:solidFill>
                <a:latin typeface="+mj-ea"/>
                <a:ea typeface="+mj-ea"/>
              </a:rPr>
              <a:t> </a:t>
            </a:r>
            <a:r>
              <a:rPr lang="en-US" altLang="zh-CN" sz="9600" dirty="0" smtClean="0">
                <a:solidFill>
                  <a:srgbClr val="F9B359">
                    <a:alpha val="30000"/>
                  </a:srgbClr>
                </a:solidFill>
                <a:latin typeface="+mj-ea"/>
                <a:ea typeface="+mj-ea"/>
              </a:rPr>
              <a:t>AI</a:t>
            </a:r>
            <a:endParaRPr lang="zh-CN" altLang="en-US" sz="9600" dirty="0">
              <a:solidFill>
                <a:srgbClr val="F9B359">
                  <a:alpha val="30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33" name="PA_矩形 32">
            <a:extLst>
              <a:ext uri="{FF2B5EF4-FFF2-40B4-BE49-F238E27FC236}">
                <a16:creationId xmlns="" xmlns:a16="http://schemas.microsoft.com/office/drawing/2014/main" id="{7005A686-BF12-4283-95D7-82A11A7FC94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329368" y="1354007"/>
            <a:ext cx="9533262" cy="4149985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PA_矩形 27">
            <a:extLst>
              <a:ext uri="{FF2B5EF4-FFF2-40B4-BE49-F238E27FC236}">
                <a16:creationId xmlns="" xmlns:a16="http://schemas.microsoft.com/office/drawing/2014/main" id="{D7B0DC96-49A4-48FA-85CA-B1571C91260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114098" y="2396026"/>
            <a:ext cx="5963802" cy="1032974"/>
          </a:xfrm>
          <a:prstGeom prst="rect">
            <a:avLst/>
          </a:prstGeom>
          <a:noFill/>
          <a:ln w="25400">
            <a:solidFill>
              <a:srgbClr val="3F4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PA_矩形 33">
            <a:extLst>
              <a:ext uri="{FF2B5EF4-FFF2-40B4-BE49-F238E27FC236}">
                <a16:creationId xmlns="" xmlns:a16="http://schemas.microsoft.com/office/drawing/2014/main" id="{2B44062B-2519-4645-BDBD-25E744EC4EA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V="1">
            <a:off x="5034568" y="4486977"/>
            <a:ext cx="2067271" cy="189544"/>
          </a:xfrm>
          <a:prstGeom prst="rect">
            <a:avLst/>
          </a:prstGeom>
          <a:solidFill>
            <a:srgbClr val="F9B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PA_文本框 29">
            <a:extLst>
              <a:ext uri="{FF2B5EF4-FFF2-40B4-BE49-F238E27FC236}">
                <a16:creationId xmlns="" xmlns:a16="http://schemas.microsoft.com/office/drawing/2014/main" id="{D84E8BD8-0066-45B7-8E20-EA013944EF8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082933" y="4307191"/>
            <a:ext cx="2026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3F403E"/>
                </a:solidFill>
                <a:latin typeface="+mn-ea"/>
              </a:rPr>
              <a:t>Reporter</a:t>
            </a:r>
            <a:r>
              <a:rPr lang="zh-CN" altLang="en-US" dirty="0" smtClean="0">
                <a:solidFill>
                  <a:srgbClr val="3F403E"/>
                </a:solidFill>
                <a:latin typeface="+mn-ea"/>
              </a:rPr>
              <a:t>：毛冬妮</a:t>
            </a:r>
            <a:endParaRPr lang="en-US" altLang="zh-CN" dirty="0" smtClean="0">
              <a:solidFill>
                <a:srgbClr val="3F403E"/>
              </a:solidFill>
              <a:latin typeface="+mn-ea"/>
            </a:endParaRPr>
          </a:p>
          <a:p>
            <a:pPr algn="ctr"/>
            <a:r>
              <a:rPr lang="en-US" altLang="zh-CN" dirty="0" smtClean="0">
                <a:solidFill>
                  <a:srgbClr val="3F403E"/>
                </a:solidFill>
                <a:latin typeface="+mn-ea"/>
              </a:rPr>
              <a:t>10174301101</a:t>
            </a:r>
            <a:endParaRPr lang="zh-CN" altLang="en-US" dirty="0">
              <a:solidFill>
                <a:srgbClr val="3F403E"/>
              </a:solidFill>
              <a:latin typeface="+mn-ea"/>
            </a:endParaRPr>
          </a:p>
        </p:txBody>
      </p:sp>
      <p:sp>
        <p:nvSpPr>
          <p:cNvPr id="27" name="PA_文本框 26">
            <a:extLst>
              <a:ext uri="{FF2B5EF4-FFF2-40B4-BE49-F238E27FC236}">
                <a16:creationId xmlns="" xmlns:a16="http://schemas.microsoft.com/office/drawing/2014/main" id="{42B750DE-FFBC-4078-985A-FC71F5B5E760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3951831" y="3115748"/>
            <a:ext cx="4288353" cy="707886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3F403E"/>
                </a:solidFill>
                <a:latin typeface="+mj-ea"/>
                <a:ea typeface="+mj-ea"/>
              </a:rPr>
              <a:t>大众点评评价预测</a:t>
            </a:r>
            <a:endParaRPr lang="zh-CN" altLang="en-US" sz="4000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sp>
        <p:nvSpPr>
          <p:cNvPr id="21" name="PA_文本框 20">
            <a:extLst>
              <a:ext uri="{FF2B5EF4-FFF2-40B4-BE49-F238E27FC236}">
                <a16:creationId xmlns="" xmlns:a16="http://schemas.microsoft.com/office/drawing/2014/main" id="{78F4A048-D2DB-4E31-B55D-0777F6CC6038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3464517" y="1842028"/>
            <a:ext cx="5262979" cy="1107996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 dirty="0" smtClean="0">
                <a:solidFill>
                  <a:srgbClr val="F9B359"/>
                </a:solidFill>
                <a:latin typeface="+mj-ea"/>
                <a:ea typeface="+mj-ea"/>
              </a:rPr>
              <a:t>自然语言处理</a:t>
            </a:r>
            <a:endParaRPr lang="zh-CN" altLang="en-US" sz="66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  <p:sp>
        <p:nvSpPr>
          <p:cNvPr id="32" name="PA_文本框 31">
            <a:extLst>
              <a:ext uri="{FF2B5EF4-FFF2-40B4-BE49-F238E27FC236}">
                <a16:creationId xmlns="" xmlns:a16="http://schemas.microsoft.com/office/drawing/2014/main" id="{3BA95F93-84A0-4324-B80B-A964F64B0EDF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5518770" y="6020302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2019.6.20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202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5" grpId="0"/>
      <p:bldP spid="33" grpId="0" animBg="1"/>
      <p:bldP spid="28" grpId="0" animBg="1"/>
      <p:bldP spid="34" grpId="0" animBg="1"/>
      <p:bldP spid="30" grpId="0"/>
      <p:bldP spid="27" grpId="0" animBg="1"/>
      <p:bldP spid="21" grpId="0" animBg="1"/>
      <p:bldP spid="3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D3C59978-E4BC-4E53-B081-ECFC07D0DCDA}"/>
              </a:ext>
            </a:extLst>
          </p:cNvPr>
          <p:cNvSpPr/>
          <p:nvPr/>
        </p:nvSpPr>
        <p:spPr>
          <a:xfrm>
            <a:off x="1276903" y="1553378"/>
            <a:ext cx="9636084" cy="375124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FA8FA9B7-661A-4838-A8C8-5EA1715D9F20}"/>
              </a:ext>
            </a:extLst>
          </p:cNvPr>
          <p:cNvSpPr/>
          <p:nvPr/>
        </p:nvSpPr>
        <p:spPr>
          <a:xfrm>
            <a:off x="2525485" y="955300"/>
            <a:ext cx="7141030" cy="4993807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="" xmlns:a16="http://schemas.microsoft.com/office/drawing/2014/main" id="{8391298F-0216-4663-836E-2F14A93533B4}"/>
              </a:ext>
            </a:extLst>
          </p:cNvPr>
          <p:cNvSpPr/>
          <p:nvPr/>
        </p:nvSpPr>
        <p:spPr>
          <a:xfrm>
            <a:off x="0" y="2247071"/>
            <a:ext cx="12192000" cy="2363856"/>
          </a:xfrm>
          <a:prstGeom prst="roundRect">
            <a:avLst>
              <a:gd name="adj" fmla="val 0"/>
            </a:avLst>
          </a:prstGeom>
          <a:solidFill>
            <a:srgbClr val="F9B359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F740B855-B4F2-4C89-9C91-6E3EBB86A768}"/>
              </a:ext>
            </a:extLst>
          </p:cNvPr>
          <p:cNvSpPr txBox="1"/>
          <p:nvPr/>
        </p:nvSpPr>
        <p:spPr>
          <a:xfrm>
            <a:off x="4976698" y="2751891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rgbClr val="FCFCFD"/>
                </a:solidFill>
                <a:latin typeface="+mj-ea"/>
                <a:ea typeface="+mj-ea"/>
              </a:rPr>
              <a:t>搭建模型</a:t>
            </a:r>
            <a:endParaRPr lang="zh-CN" altLang="en-US" sz="4000" b="1" dirty="0">
              <a:solidFill>
                <a:srgbClr val="FCFCFD"/>
              </a:solidFill>
              <a:latin typeface="+mj-ea"/>
              <a:ea typeface="+mj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9090D3DB-0AFF-4BD3-8A3B-FF3D44796FB0}"/>
              </a:ext>
            </a:extLst>
          </p:cNvPr>
          <p:cNvSpPr txBox="1"/>
          <p:nvPr/>
        </p:nvSpPr>
        <p:spPr>
          <a:xfrm>
            <a:off x="3206602" y="3459777"/>
            <a:ext cx="5776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CFCFD"/>
                </a:solidFill>
                <a:latin typeface="+mn-ea"/>
              </a:rPr>
              <a:t>BUILD</a:t>
            </a:r>
            <a:r>
              <a:rPr lang="zh-CN" altLang="en-US" dirty="0" smtClean="0">
                <a:solidFill>
                  <a:srgbClr val="FCFCFD"/>
                </a:solidFill>
                <a:latin typeface="+mn-ea"/>
              </a:rPr>
              <a:t> </a:t>
            </a:r>
            <a:r>
              <a:rPr lang="en-US" altLang="zh-CN" dirty="0" smtClean="0">
                <a:solidFill>
                  <a:srgbClr val="FCFCFD"/>
                </a:solidFill>
                <a:latin typeface="+mn-ea"/>
              </a:rPr>
              <a:t>MODELS</a:t>
            </a:r>
            <a:endParaRPr lang="zh-CN" altLang="en-US" dirty="0">
              <a:solidFill>
                <a:srgbClr val="FCFCFD"/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8DD5A966-C00A-4F10-A054-95E8E14BD01B}"/>
              </a:ext>
            </a:extLst>
          </p:cNvPr>
          <p:cNvSpPr txBox="1"/>
          <p:nvPr/>
        </p:nvSpPr>
        <p:spPr>
          <a:xfrm>
            <a:off x="4599792" y="1046742"/>
            <a:ext cx="29903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F9B359"/>
                </a:solidFill>
                <a:latin typeface="+mj-ea"/>
                <a:ea typeface="+mj-ea"/>
              </a:rPr>
              <a:t>PART 3</a:t>
            </a:r>
            <a:endParaRPr lang="zh-CN" altLang="en-US" sz="66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3024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600"/>
                            </p:stCondLst>
                            <p:childTnLst>
                              <p:par>
                                <p:cTn id="2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 animBg="1"/>
      <p:bldP spid="10" grpId="0" animBg="1"/>
      <p:bldP spid="8" grpId="0"/>
      <p:bldP spid="9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="" xmlns:a16="http://schemas.microsoft.com/office/drawing/2014/main" id="{BC5DFBA6-E5FC-4C0A-93BA-33B1CF5351EF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F9B359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966FCA9E-7EEF-49AD-B7A6-FFFCAB43CECD}"/>
              </a:ext>
            </a:extLst>
          </p:cNvPr>
          <p:cNvSpPr/>
          <p:nvPr/>
        </p:nvSpPr>
        <p:spPr>
          <a:xfrm>
            <a:off x="695325" y="1744937"/>
            <a:ext cx="10801348" cy="3521125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3A0DDC5D-EAD7-4975-9213-161CE74E81C4}"/>
              </a:ext>
            </a:extLst>
          </p:cNvPr>
          <p:cNvSpPr/>
          <p:nvPr/>
        </p:nvSpPr>
        <p:spPr>
          <a:xfrm>
            <a:off x="1836145" y="2722735"/>
            <a:ext cx="8519710" cy="3585990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PA_文本框 26">
            <a:extLst>
              <a:ext uri="{FF2B5EF4-FFF2-40B4-BE49-F238E27FC236}">
                <a16:creationId xmlns="" xmlns:a16="http://schemas.microsoft.com/office/drawing/2014/main" id="{42B750DE-FFBC-4078-985A-FC71F5B5E76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808883" y="1324708"/>
            <a:ext cx="2379177" cy="707886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rgbClr val="3F403E"/>
                </a:solidFill>
                <a:latin typeface="+mj-ea"/>
                <a:ea typeface="+mj-ea"/>
              </a:rPr>
              <a:t>RNN</a:t>
            </a:r>
            <a:r>
              <a:rPr lang="zh-CN" altLang="en-US" sz="4000" dirty="0" smtClean="0">
                <a:solidFill>
                  <a:srgbClr val="3F403E"/>
                </a:solidFill>
                <a:latin typeface="+mj-ea"/>
                <a:ea typeface="+mj-ea"/>
              </a:rPr>
              <a:t>模型</a:t>
            </a:r>
            <a:endParaRPr lang="zh-CN" altLang="en-US" sz="4000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647" y="2465213"/>
            <a:ext cx="7485647" cy="39689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202" y="2973356"/>
            <a:ext cx="10343471" cy="286688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4799" y="5768975"/>
            <a:ext cx="65024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7" grpId="0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="" xmlns:a16="http://schemas.microsoft.com/office/drawing/2014/main" id="{BC5DFBA6-E5FC-4C0A-93BA-33B1CF5351EF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F9B359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966FCA9E-7EEF-49AD-B7A6-FFFCAB43CECD}"/>
              </a:ext>
            </a:extLst>
          </p:cNvPr>
          <p:cNvSpPr/>
          <p:nvPr/>
        </p:nvSpPr>
        <p:spPr>
          <a:xfrm>
            <a:off x="695325" y="1744937"/>
            <a:ext cx="10801348" cy="3521125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3A0DDC5D-EAD7-4975-9213-161CE74E81C4}"/>
              </a:ext>
            </a:extLst>
          </p:cNvPr>
          <p:cNvSpPr/>
          <p:nvPr/>
        </p:nvSpPr>
        <p:spPr>
          <a:xfrm>
            <a:off x="1836145" y="2722735"/>
            <a:ext cx="8519710" cy="3585990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PA_文本框 26">
            <a:extLst>
              <a:ext uri="{FF2B5EF4-FFF2-40B4-BE49-F238E27FC236}">
                <a16:creationId xmlns="" xmlns:a16="http://schemas.microsoft.com/office/drawing/2014/main" id="{42B750DE-FFBC-4078-985A-FC71F5B5E76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804876" y="1324708"/>
            <a:ext cx="2387192" cy="707886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rgbClr val="3F403E"/>
                </a:solidFill>
                <a:latin typeface="+mj-ea"/>
                <a:ea typeface="+mj-ea"/>
              </a:rPr>
              <a:t>CNN</a:t>
            </a:r>
            <a:r>
              <a:rPr lang="zh-CN" altLang="en-US" sz="4000" dirty="0" smtClean="0">
                <a:solidFill>
                  <a:srgbClr val="3F403E"/>
                </a:solidFill>
                <a:latin typeface="+mj-ea"/>
                <a:ea typeface="+mj-ea"/>
              </a:rPr>
              <a:t>模型</a:t>
            </a:r>
            <a:endParaRPr lang="zh-CN" altLang="en-US" sz="4000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-26679" b="9562"/>
          <a:stretch/>
        </p:blipFill>
        <p:spPr>
          <a:xfrm>
            <a:off x="2493211" y="1150687"/>
            <a:ext cx="7528990" cy="49252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506" y="2758948"/>
            <a:ext cx="10058400" cy="272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86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7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="" xmlns:a16="http://schemas.microsoft.com/office/drawing/2014/main" id="{2277614E-0EAE-4046-84A3-D1B0C0BC6A0A}"/>
              </a:ext>
            </a:extLst>
          </p:cNvPr>
          <p:cNvSpPr/>
          <p:nvPr/>
        </p:nvSpPr>
        <p:spPr>
          <a:xfrm>
            <a:off x="3742063" y="0"/>
            <a:ext cx="4707874" cy="6858000"/>
          </a:xfrm>
          <a:prstGeom prst="rect">
            <a:avLst/>
          </a:prstGeom>
          <a:solidFill>
            <a:srgbClr val="F9B359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="" xmlns:a16="http://schemas.microsoft.com/office/drawing/2014/main" id="{E82281F7-E7DA-47C3-9156-2967FCA9391D}"/>
              </a:ext>
            </a:extLst>
          </p:cNvPr>
          <p:cNvSpPr/>
          <p:nvPr/>
        </p:nvSpPr>
        <p:spPr>
          <a:xfrm>
            <a:off x="695325" y="1563813"/>
            <a:ext cx="10801348" cy="3730374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="" xmlns:a16="http://schemas.microsoft.com/office/drawing/2014/main" id="{2055D2C7-DE24-454D-84CD-E35556740759}"/>
              </a:ext>
            </a:extLst>
          </p:cNvPr>
          <p:cNvSpPr/>
          <p:nvPr/>
        </p:nvSpPr>
        <p:spPr>
          <a:xfrm>
            <a:off x="1363519" y="842302"/>
            <a:ext cx="9343776" cy="2191172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59E298DA-3C97-4728-868A-BAD23900F4BD}"/>
              </a:ext>
            </a:extLst>
          </p:cNvPr>
          <p:cNvSpPr/>
          <p:nvPr/>
        </p:nvSpPr>
        <p:spPr>
          <a:xfrm>
            <a:off x="1605889" y="3824526"/>
            <a:ext cx="9101406" cy="2191172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9E6C9E5F-AE71-4B43-8DF1-3E024C8E11CD}"/>
              </a:ext>
            </a:extLst>
          </p:cNvPr>
          <p:cNvSpPr txBox="1"/>
          <p:nvPr/>
        </p:nvSpPr>
        <p:spPr>
          <a:xfrm>
            <a:off x="3790482" y="1684100"/>
            <a:ext cx="6916813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dirty="0">
                <a:solidFill>
                  <a:srgbClr val="969F98"/>
                </a:solidFill>
                <a:latin typeface="+mn-ea"/>
              </a:rPr>
              <a:t>模仿人类处理信息的过程，</a:t>
            </a:r>
            <a:r>
              <a:rPr lang="en-US" altLang="zh-CN" dirty="0">
                <a:solidFill>
                  <a:srgbClr val="969F98"/>
                </a:solidFill>
                <a:latin typeface="+mn-ea"/>
              </a:rPr>
              <a:t>CNN</a:t>
            </a:r>
            <a:r>
              <a:rPr lang="zh-CN" altLang="zh-CN" dirty="0">
                <a:solidFill>
                  <a:srgbClr val="969F98"/>
                </a:solidFill>
                <a:latin typeface="+mn-ea"/>
              </a:rPr>
              <a:t>神经网络，有一个基础的假设——人类的视觉总是会关注视线内特征最明显的点，我们倾向于为分类类型的任务选择</a:t>
            </a:r>
            <a:r>
              <a:rPr lang="en-US" altLang="zh-CN" dirty="0">
                <a:solidFill>
                  <a:srgbClr val="969F98"/>
                </a:solidFill>
                <a:latin typeface="+mn-ea"/>
              </a:rPr>
              <a:t> CNN</a:t>
            </a:r>
            <a:r>
              <a:rPr lang="zh-CN" altLang="zh-CN" dirty="0">
                <a:solidFill>
                  <a:srgbClr val="969F98"/>
                </a:solidFill>
                <a:latin typeface="+mn-ea"/>
              </a:rPr>
              <a:t>，例如情感分类，因为情感通常是由一些关键词来决定的</a:t>
            </a:r>
            <a:r>
              <a:rPr lang="zh-CN" altLang="en-US" dirty="0" smtClean="0">
                <a:solidFill>
                  <a:srgbClr val="969F98"/>
                </a:solidFill>
                <a:latin typeface="+mn-ea"/>
              </a:rPr>
              <a:t>。</a:t>
            </a:r>
            <a:endParaRPr lang="en-US" altLang="zh-CN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B66C587C-F1AA-47A0-A745-FCB2C65542C8}"/>
              </a:ext>
            </a:extLst>
          </p:cNvPr>
          <p:cNvSpPr txBox="1"/>
          <p:nvPr/>
        </p:nvSpPr>
        <p:spPr>
          <a:xfrm>
            <a:off x="3790482" y="1102148"/>
            <a:ext cx="9140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rgbClr val="3F403E"/>
                </a:solidFill>
                <a:latin typeface="+mj-ea"/>
                <a:ea typeface="+mj-ea"/>
              </a:rPr>
              <a:t>CNN</a:t>
            </a:r>
            <a:endParaRPr lang="zh-CN" altLang="en-US" sz="24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="" xmlns:a16="http://schemas.microsoft.com/office/drawing/2014/main" id="{5E6773A1-BD34-477A-B3D3-B139F0B35F85}"/>
              </a:ext>
            </a:extLst>
          </p:cNvPr>
          <p:cNvCxnSpPr>
            <a:cxnSpLocks/>
          </p:cNvCxnSpPr>
          <p:nvPr/>
        </p:nvCxnSpPr>
        <p:spPr>
          <a:xfrm flipV="1">
            <a:off x="3880919" y="1623956"/>
            <a:ext cx="2154488" cy="1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F38C07B9-FD33-4839-9ACB-2449459ABA43}"/>
              </a:ext>
            </a:extLst>
          </p:cNvPr>
          <p:cNvSpPr txBox="1"/>
          <p:nvPr/>
        </p:nvSpPr>
        <p:spPr>
          <a:xfrm>
            <a:off x="1533123" y="4666324"/>
            <a:ext cx="6916813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dirty="0">
                <a:solidFill>
                  <a:srgbClr val="969F98"/>
                </a:solidFill>
                <a:latin typeface="+mn-ea"/>
              </a:rPr>
              <a:t>RNN</a:t>
            </a:r>
            <a:r>
              <a:rPr lang="zh-CN" altLang="zh-CN" dirty="0">
                <a:solidFill>
                  <a:srgbClr val="969F98"/>
                </a:solidFill>
                <a:latin typeface="+mn-ea"/>
              </a:rPr>
              <a:t>的假设——事物的发展是按照时间序列展开的，即前一刻发生的事物会对未来的事情的发展产生影响。顺序建模任务，我们会选择</a:t>
            </a:r>
            <a:r>
              <a:rPr lang="en-US" altLang="zh-CN" dirty="0">
                <a:solidFill>
                  <a:srgbClr val="969F98"/>
                </a:solidFill>
                <a:latin typeface="+mn-ea"/>
              </a:rPr>
              <a:t> RNN</a:t>
            </a:r>
            <a:r>
              <a:rPr lang="zh-CN" altLang="zh-CN" dirty="0">
                <a:solidFill>
                  <a:srgbClr val="969F98"/>
                </a:solidFill>
                <a:latin typeface="+mn-ea"/>
              </a:rPr>
              <a:t>，例如语言建模任务，要求在了解上下文的基础上灵活</a:t>
            </a:r>
            <a:r>
              <a:rPr lang="zh-CN" altLang="zh-CN" dirty="0" smtClean="0">
                <a:solidFill>
                  <a:srgbClr val="969F98"/>
                </a:solidFill>
                <a:latin typeface="+mn-ea"/>
              </a:rPr>
              <a:t>建模</a:t>
            </a:r>
            <a:r>
              <a:rPr lang="zh-CN" altLang="en-US" dirty="0" smtClean="0">
                <a:solidFill>
                  <a:srgbClr val="969F98"/>
                </a:solidFill>
                <a:latin typeface="+mn-ea"/>
              </a:rPr>
              <a:t>。</a:t>
            </a:r>
            <a:endParaRPr lang="en-US" altLang="zh-CN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2783444C-5E6F-4488-ABF3-3C8515BD1ABA}"/>
              </a:ext>
            </a:extLst>
          </p:cNvPr>
          <p:cNvSpPr txBox="1"/>
          <p:nvPr/>
        </p:nvSpPr>
        <p:spPr>
          <a:xfrm>
            <a:off x="7527888" y="4084372"/>
            <a:ext cx="9220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3F403E"/>
                </a:solidFill>
                <a:latin typeface="+mj-ea"/>
                <a:ea typeface="+mj-ea"/>
              </a:rPr>
              <a:t>RNN</a:t>
            </a:r>
            <a:endParaRPr lang="zh-CN" altLang="en-US" sz="24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="" xmlns:a16="http://schemas.microsoft.com/office/drawing/2014/main" id="{B9C28C85-64A7-4B37-B9A3-481EBE2A9BCF}"/>
              </a:ext>
            </a:extLst>
          </p:cNvPr>
          <p:cNvCxnSpPr>
            <a:cxnSpLocks/>
          </p:cNvCxnSpPr>
          <p:nvPr/>
        </p:nvCxnSpPr>
        <p:spPr>
          <a:xfrm flipV="1">
            <a:off x="6171644" y="4606179"/>
            <a:ext cx="2154488" cy="1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21">
            <a:extLst>
              <a:ext uri="{FF2B5EF4-FFF2-40B4-BE49-F238E27FC236}">
                <a16:creationId xmlns="" xmlns:a16="http://schemas.microsoft.com/office/drawing/2014/main" id="{C9309697-2E9F-4768-97F5-2B73E3A1FE46}"/>
              </a:ext>
            </a:extLst>
          </p:cNvPr>
          <p:cNvSpPr>
            <a:spLocks noEditPoints="1"/>
          </p:cNvSpPr>
          <p:nvPr/>
        </p:nvSpPr>
        <p:spPr bwMode="auto">
          <a:xfrm>
            <a:off x="5253037" y="3179763"/>
            <a:ext cx="498476" cy="495300"/>
          </a:xfrm>
          <a:custGeom>
            <a:avLst/>
            <a:gdLst>
              <a:gd name="T0" fmla="*/ 1430 w 1447"/>
              <a:gd name="T1" fmla="*/ 1369 h 1443"/>
              <a:gd name="T2" fmla="*/ 1080 w 1447"/>
              <a:gd name="T3" fmla="*/ 1019 h 1443"/>
              <a:gd name="T4" fmla="*/ 1231 w 1447"/>
              <a:gd name="T5" fmla="*/ 615 h 1443"/>
              <a:gd name="T6" fmla="*/ 615 w 1447"/>
              <a:gd name="T7" fmla="*/ 0 h 1443"/>
              <a:gd name="T8" fmla="*/ 0 w 1447"/>
              <a:gd name="T9" fmla="*/ 615 h 1443"/>
              <a:gd name="T10" fmla="*/ 615 w 1447"/>
              <a:gd name="T11" fmla="*/ 1230 h 1443"/>
              <a:gd name="T12" fmla="*/ 1019 w 1447"/>
              <a:gd name="T13" fmla="*/ 1079 h 1443"/>
              <a:gd name="T14" fmla="*/ 1370 w 1447"/>
              <a:gd name="T15" fmla="*/ 1430 h 1443"/>
              <a:gd name="T16" fmla="*/ 1400 w 1447"/>
              <a:gd name="T17" fmla="*/ 1443 h 1443"/>
              <a:gd name="T18" fmla="*/ 1430 w 1447"/>
              <a:gd name="T19" fmla="*/ 1430 h 1443"/>
              <a:gd name="T20" fmla="*/ 1430 w 1447"/>
              <a:gd name="T21" fmla="*/ 1369 h 1443"/>
              <a:gd name="T22" fmla="*/ 86 w 1447"/>
              <a:gd name="T23" fmla="*/ 615 h 1443"/>
              <a:gd name="T24" fmla="*/ 615 w 1447"/>
              <a:gd name="T25" fmla="*/ 86 h 1443"/>
              <a:gd name="T26" fmla="*/ 1144 w 1447"/>
              <a:gd name="T27" fmla="*/ 615 h 1443"/>
              <a:gd name="T28" fmla="*/ 615 w 1447"/>
              <a:gd name="T29" fmla="*/ 1144 h 1443"/>
              <a:gd name="T30" fmla="*/ 86 w 1447"/>
              <a:gd name="T31" fmla="*/ 615 h 1443"/>
              <a:gd name="T32" fmla="*/ 86 w 1447"/>
              <a:gd name="T33" fmla="*/ 615 h 1443"/>
              <a:gd name="T34" fmla="*/ 86 w 1447"/>
              <a:gd name="T35" fmla="*/ 615 h 1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7" h="1443">
                <a:moveTo>
                  <a:pt x="1430" y="1369"/>
                </a:moveTo>
                <a:cubicBezTo>
                  <a:pt x="1080" y="1019"/>
                  <a:pt x="1080" y="1019"/>
                  <a:pt x="1080" y="1019"/>
                </a:cubicBezTo>
                <a:cubicBezTo>
                  <a:pt x="1174" y="910"/>
                  <a:pt x="1231" y="769"/>
                  <a:pt x="1231" y="615"/>
                </a:cubicBezTo>
                <a:cubicBezTo>
                  <a:pt x="1231" y="275"/>
                  <a:pt x="955" y="0"/>
                  <a:pt x="615" y="0"/>
                </a:cubicBezTo>
                <a:cubicBezTo>
                  <a:pt x="276" y="0"/>
                  <a:pt x="0" y="276"/>
                  <a:pt x="0" y="615"/>
                </a:cubicBezTo>
                <a:cubicBezTo>
                  <a:pt x="0" y="954"/>
                  <a:pt x="276" y="1230"/>
                  <a:pt x="615" y="1230"/>
                </a:cubicBezTo>
                <a:cubicBezTo>
                  <a:pt x="770" y="1230"/>
                  <a:pt x="911" y="1173"/>
                  <a:pt x="1019" y="1079"/>
                </a:cubicBezTo>
                <a:cubicBezTo>
                  <a:pt x="1370" y="1430"/>
                  <a:pt x="1370" y="1430"/>
                  <a:pt x="1370" y="1430"/>
                </a:cubicBezTo>
                <a:cubicBezTo>
                  <a:pt x="1378" y="1438"/>
                  <a:pt x="1389" y="1443"/>
                  <a:pt x="1400" y="1443"/>
                </a:cubicBezTo>
                <a:cubicBezTo>
                  <a:pt x="1411" y="1443"/>
                  <a:pt x="1422" y="1439"/>
                  <a:pt x="1430" y="1430"/>
                </a:cubicBezTo>
                <a:cubicBezTo>
                  <a:pt x="1447" y="1413"/>
                  <a:pt x="1447" y="1386"/>
                  <a:pt x="1430" y="1369"/>
                </a:cubicBezTo>
                <a:close/>
                <a:moveTo>
                  <a:pt x="86" y="615"/>
                </a:moveTo>
                <a:cubicBezTo>
                  <a:pt x="86" y="323"/>
                  <a:pt x="324" y="86"/>
                  <a:pt x="615" y="86"/>
                </a:cubicBezTo>
                <a:cubicBezTo>
                  <a:pt x="907" y="86"/>
                  <a:pt x="1144" y="323"/>
                  <a:pt x="1144" y="615"/>
                </a:cubicBezTo>
                <a:cubicBezTo>
                  <a:pt x="1144" y="907"/>
                  <a:pt x="907" y="1144"/>
                  <a:pt x="615" y="1144"/>
                </a:cubicBezTo>
                <a:cubicBezTo>
                  <a:pt x="324" y="1144"/>
                  <a:pt x="86" y="907"/>
                  <a:pt x="86" y="615"/>
                </a:cubicBezTo>
                <a:close/>
                <a:moveTo>
                  <a:pt x="86" y="615"/>
                </a:moveTo>
                <a:cubicBezTo>
                  <a:pt x="86" y="615"/>
                  <a:pt x="86" y="615"/>
                  <a:pt x="86" y="615"/>
                </a:cubicBezTo>
              </a:path>
            </a:pathLst>
          </a:custGeom>
          <a:solidFill>
            <a:srgbClr val="F9B35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121">
            <a:extLst>
              <a:ext uri="{FF2B5EF4-FFF2-40B4-BE49-F238E27FC236}">
                <a16:creationId xmlns="" xmlns:a16="http://schemas.microsoft.com/office/drawing/2014/main" id="{C9309697-2E9F-4768-97F5-2B73E3A1FE46}"/>
              </a:ext>
            </a:extLst>
          </p:cNvPr>
          <p:cNvSpPr>
            <a:spLocks noEditPoints="1"/>
          </p:cNvSpPr>
          <p:nvPr/>
        </p:nvSpPr>
        <p:spPr bwMode="auto">
          <a:xfrm>
            <a:off x="5405437" y="3332163"/>
            <a:ext cx="498476" cy="495300"/>
          </a:xfrm>
          <a:custGeom>
            <a:avLst/>
            <a:gdLst>
              <a:gd name="T0" fmla="*/ 1430 w 1447"/>
              <a:gd name="T1" fmla="*/ 1369 h 1443"/>
              <a:gd name="T2" fmla="*/ 1080 w 1447"/>
              <a:gd name="T3" fmla="*/ 1019 h 1443"/>
              <a:gd name="T4" fmla="*/ 1231 w 1447"/>
              <a:gd name="T5" fmla="*/ 615 h 1443"/>
              <a:gd name="T6" fmla="*/ 615 w 1447"/>
              <a:gd name="T7" fmla="*/ 0 h 1443"/>
              <a:gd name="T8" fmla="*/ 0 w 1447"/>
              <a:gd name="T9" fmla="*/ 615 h 1443"/>
              <a:gd name="T10" fmla="*/ 615 w 1447"/>
              <a:gd name="T11" fmla="*/ 1230 h 1443"/>
              <a:gd name="T12" fmla="*/ 1019 w 1447"/>
              <a:gd name="T13" fmla="*/ 1079 h 1443"/>
              <a:gd name="T14" fmla="*/ 1370 w 1447"/>
              <a:gd name="T15" fmla="*/ 1430 h 1443"/>
              <a:gd name="T16" fmla="*/ 1400 w 1447"/>
              <a:gd name="T17" fmla="*/ 1443 h 1443"/>
              <a:gd name="T18" fmla="*/ 1430 w 1447"/>
              <a:gd name="T19" fmla="*/ 1430 h 1443"/>
              <a:gd name="T20" fmla="*/ 1430 w 1447"/>
              <a:gd name="T21" fmla="*/ 1369 h 1443"/>
              <a:gd name="T22" fmla="*/ 86 w 1447"/>
              <a:gd name="T23" fmla="*/ 615 h 1443"/>
              <a:gd name="T24" fmla="*/ 615 w 1447"/>
              <a:gd name="T25" fmla="*/ 86 h 1443"/>
              <a:gd name="T26" fmla="*/ 1144 w 1447"/>
              <a:gd name="T27" fmla="*/ 615 h 1443"/>
              <a:gd name="T28" fmla="*/ 615 w 1447"/>
              <a:gd name="T29" fmla="*/ 1144 h 1443"/>
              <a:gd name="T30" fmla="*/ 86 w 1447"/>
              <a:gd name="T31" fmla="*/ 615 h 1443"/>
              <a:gd name="T32" fmla="*/ 86 w 1447"/>
              <a:gd name="T33" fmla="*/ 615 h 1443"/>
              <a:gd name="T34" fmla="*/ 86 w 1447"/>
              <a:gd name="T35" fmla="*/ 615 h 1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7" h="1443">
                <a:moveTo>
                  <a:pt x="1430" y="1369"/>
                </a:moveTo>
                <a:cubicBezTo>
                  <a:pt x="1080" y="1019"/>
                  <a:pt x="1080" y="1019"/>
                  <a:pt x="1080" y="1019"/>
                </a:cubicBezTo>
                <a:cubicBezTo>
                  <a:pt x="1174" y="910"/>
                  <a:pt x="1231" y="769"/>
                  <a:pt x="1231" y="615"/>
                </a:cubicBezTo>
                <a:cubicBezTo>
                  <a:pt x="1231" y="275"/>
                  <a:pt x="955" y="0"/>
                  <a:pt x="615" y="0"/>
                </a:cubicBezTo>
                <a:cubicBezTo>
                  <a:pt x="276" y="0"/>
                  <a:pt x="0" y="276"/>
                  <a:pt x="0" y="615"/>
                </a:cubicBezTo>
                <a:cubicBezTo>
                  <a:pt x="0" y="954"/>
                  <a:pt x="276" y="1230"/>
                  <a:pt x="615" y="1230"/>
                </a:cubicBezTo>
                <a:cubicBezTo>
                  <a:pt x="770" y="1230"/>
                  <a:pt x="911" y="1173"/>
                  <a:pt x="1019" y="1079"/>
                </a:cubicBezTo>
                <a:cubicBezTo>
                  <a:pt x="1370" y="1430"/>
                  <a:pt x="1370" y="1430"/>
                  <a:pt x="1370" y="1430"/>
                </a:cubicBezTo>
                <a:cubicBezTo>
                  <a:pt x="1378" y="1438"/>
                  <a:pt x="1389" y="1443"/>
                  <a:pt x="1400" y="1443"/>
                </a:cubicBezTo>
                <a:cubicBezTo>
                  <a:pt x="1411" y="1443"/>
                  <a:pt x="1422" y="1439"/>
                  <a:pt x="1430" y="1430"/>
                </a:cubicBezTo>
                <a:cubicBezTo>
                  <a:pt x="1447" y="1413"/>
                  <a:pt x="1447" y="1386"/>
                  <a:pt x="1430" y="1369"/>
                </a:cubicBezTo>
                <a:close/>
                <a:moveTo>
                  <a:pt x="86" y="615"/>
                </a:moveTo>
                <a:cubicBezTo>
                  <a:pt x="86" y="323"/>
                  <a:pt x="324" y="86"/>
                  <a:pt x="615" y="86"/>
                </a:cubicBezTo>
                <a:cubicBezTo>
                  <a:pt x="907" y="86"/>
                  <a:pt x="1144" y="323"/>
                  <a:pt x="1144" y="615"/>
                </a:cubicBezTo>
                <a:cubicBezTo>
                  <a:pt x="1144" y="907"/>
                  <a:pt x="907" y="1144"/>
                  <a:pt x="615" y="1144"/>
                </a:cubicBezTo>
                <a:cubicBezTo>
                  <a:pt x="324" y="1144"/>
                  <a:pt x="86" y="907"/>
                  <a:pt x="86" y="615"/>
                </a:cubicBezTo>
                <a:close/>
                <a:moveTo>
                  <a:pt x="86" y="615"/>
                </a:moveTo>
                <a:cubicBezTo>
                  <a:pt x="86" y="615"/>
                  <a:pt x="86" y="615"/>
                  <a:pt x="86" y="615"/>
                </a:cubicBezTo>
              </a:path>
            </a:pathLst>
          </a:custGeom>
          <a:solidFill>
            <a:srgbClr val="F9B35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121">
            <a:extLst>
              <a:ext uri="{FF2B5EF4-FFF2-40B4-BE49-F238E27FC236}">
                <a16:creationId xmlns="" xmlns:a16="http://schemas.microsoft.com/office/drawing/2014/main" id="{C9309697-2E9F-4768-97F5-2B73E3A1FE46}"/>
              </a:ext>
            </a:extLst>
          </p:cNvPr>
          <p:cNvSpPr>
            <a:spLocks noEditPoints="1"/>
          </p:cNvSpPr>
          <p:nvPr/>
        </p:nvSpPr>
        <p:spPr bwMode="auto">
          <a:xfrm>
            <a:off x="1838542" y="1196369"/>
            <a:ext cx="1679938" cy="1605918"/>
          </a:xfrm>
          <a:custGeom>
            <a:avLst/>
            <a:gdLst>
              <a:gd name="T0" fmla="*/ 1430 w 1447"/>
              <a:gd name="T1" fmla="*/ 1369 h 1443"/>
              <a:gd name="T2" fmla="*/ 1080 w 1447"/>
              <a:gd name="T3" fmla="*/ 1019 h 1443"/>
              <a:gd name="T4" fmla="*/ 1231 w 1447"/>
              <a:gd name="T5" fmla="*/ 615 h 1443"/>
              <a:gd name="T6" fmla="*/ 615 w 1447"/>
              <a:gd name="T7" fmla="*/ 0 h 1443"/>
              <a:gd name="T8" fmla="*/ 0 w 1447"/>
              <a:gd name="T9" fmla="*/ 615 h 1443"/>
              <a:gd name="T10" fmla="*/ 615 w 1447"/>
              <a:gd name="T11" fmla="*/ 1230 h 1443"/>
              <a:gd name="T12" fmla="*/ 1019 w 1447"/>
              <a:gd name="T13" fmla="*/ 1079 h 1443"/>
              <a:gd name="T14" fmla="*/ 1370 w 1447"/>
              <a:gd name="T15" fmla="*/ 1430 h 1443"/>
              <a:gd name="T16" fmla="*/ 1400 w 1447"/>
              <a:gd name="T17" fmla="*/ 1443 h 1443"/>
              <a:gd name="T18" fmla="*/ 1430 w 1447"/>
              <a:gd name="T19" fmla="*/ 1430 h 1443"/>
              <a:gd name="T20" fmla="*/ 1430 w 1447"/>
              <a:gd name="T21" fmla="*/ 1369 h 1443"/>
              <a:gd name="T22" fmla="*/ 86 w 1447"/>
              <a:gd name="T23" fmla="*/ 615 h 1443"/>
              <a:gd name="T24" fmla="*/ 615 w 1447"/>
              <a:gd name="T25" fmla="*/ 86 h 1443"/>
              <a:gd name="T26" fmla="*/ 1144 w 1447"/>
              <a:gd name="T27" fmla="*/ 615 h 1443"/>
              <a:gd name="T28" fmla="*/ 615 w 1447"/>
              <a:gd name="T29" fmla="*/ 1144 h 1443"/>
              <a:gd name="T30" fmla="*/ 86 w 1447"/>
              <a:gd name="T31" fmla="*/ 615 h 1443"/>
              <a:gd name="T32" fmla="*/ 86 w 1447"/>
              <a:gd name="T33" fmla="*/ 615 h 1443"/>
              <a:gd name="T34" fmla="*/ 86 w 1447"/>
              <a:gd name="T35" fmla="*/ 615 h 1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7" h="1443">
                <a:moveTo>
                  <a:pt x="1430" y="1369"/>
                </a:moveTo>
                <a:cubicBezTo>
                  <a:pt x="1080" y="1019"/>
                  <a:pt x="1080" y="1019"/>
                  <a:pt x="1080" y="1019"/>
                </a:cubicBezTo>
                <a:cubicBezTo>
                  <a:pt x="1174" y="910"/>
                  <a:pt x="1231" y="769"/>
                  <a:pt x="1231" y="615"/>
                </a:cubicBezTo>
                <a:cubicBezTo>
                  <a:pt x="1231" y="275"/>
                  <a:pt x="955" y="0"/>
                  <a:pt x="615" y="0"/>
                </a:cubicBezTo>
                <a:cubicBezTo>
                  <a:pt x="276" y="0"/>
                  <a:pt x="0" y="276"/>
                  <a:pt x="0" y="615"/>
                </a:cubicBezTo>
                <a:cubicBezTo>
                  <a:pt x="0" y="954"/>
                  <a:pt x="276" y="1230"/>
                  <a:pt x="615" y="1230"/>
                </a:cubicBezTo>
                <a:cubicBezTo>
                  <a:pt x="770" y="1230"/>
                  <a:pt x="911" y="1173"/>
                  <a:pt x="1019" y="1079"/>
                </a:cubicBezTo>
                <a:cubicBezTo>
                  <a:pt x="1370" y="1430"/>
                  <a:pt x="1370" y="1430"/>
                  <a:pt x="1370" y="1430"/>
                </a:cubicBezTo>
                <a:cubicBezTo>
                  <a:pt x="1378" y="1438"/>
                  <a:pt x="1389" y="1443"/>
                  <a:pt x="1400" y="1443"/>
                </a:cubicBezTo>
                <a:cubicBezTo>
                  <a:pt x="1411" y="1443"/>
                  <a:pt x="1422" y="1439"/>
                  <a:pt x="1430" y="1430"/>
                </a:cubicBezTo>
                <a:cubicBezTo>
                  <a:pt x="1447" y="1413"/>
                  <a:pt x="1447" y="1386"/>
                  <a:pt x="1430" y="1369"/>
                </a:cubicBezTo>
                <a:close/>
                <a:moveTo>
                  <a:pt x="86" y="615"/>
                </a:moveTo>
                <a:cubicBezTo>
                  <a:pt x="86" y="323"/>
                  <a:pt x="324" y="86"/>
                  <a:pt x="615" y="86"/>
                </a:cubicBezTo>
                <a:cubicBezTo>
                  <a:pt x="907" y="86"/>
                  <a:pt x="1144" y="323"/>
                  <a:pt x="1144" y="615"/>
                </a:cubicBezTo>
                <a:cubicBezTo>
                  <a:pt x="1144" y="907"/>
                  <a:pt x="907" y="1144"/>
                  <a:pt x="615" y="1144"/>
                </a:cubicBezTo>
                <a:cubicBezTo>
                  <a:pt x="324" y="1144"/>
                  <a:pt x="86" y="907"/>
                  <a:pt x="86" y="615"/>
                </a:cubicBezTo>
                <a:close/>
                <a:moveTo>
                  <a:pt x="86" y="615"/>
                </a:moveTo>
                <a:cubicBezTo>
                  <a:pt x="86" y="615"/>
                  <a:pt x="86" y="615"/>
                  <a:pt x="86" y="615"/>
                </a:cubicBezTo>
              </a:path>
            </a:pathLst>
          </a:custGeom>
          <a:solidFill>
            <a:srgbClr val="F9B35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14">
            <a:extLst>
              <a:ext uri="{FF2B5EF4-FFF2-40B4-BE49-F238E27FC236}">
                <a16:creationId xmlns="" xmlns:a16="http://schemas.microsoft.com/office/drawing/2014/main" id="{195A528E-BC63-4D06-B592-560D5D34A892}"/>
              </a:ext>
            </a:extLst>
          </p:cNvPr>
          <p:cNvSpPr>
            <a:spLocks noEditPoints="1"/>
          </p:cNvSpPr>
          <p:nvPr/>
        </p:nvSpPr>
        <p:spPr bwMode="auto">
          <a:xfrm>
            <a:off x="8893205" y="4186753"/>
            <a:ext cx="686981" cy="1569239"/>
          </a:xfrm>
          <a:custGeom>
            <a:avLst/>
            <a:gdLst>
              <a:gd name="T0" fmla="*/ 109 w 815"/>
              <a:gd name="T1" fmla="*/ 768 h 1531"/>
              <a:gd name="T2" fmla="*/ 798 w 815"/>
              <a:gd name="T3" fmla="*/ 78 h 1531"/>
              <a:gd name="T4" fmla="*/ 798 w 815"/>
              <a:gd name="T5" fmla="*/ 17 h 1531"/>
              <a:gd name="T6" fmla="*/ 737 w 815"/>
              <a:gd name="T7" fmla="*/ 17 h 1531"/>
              <a:gd name="T8" fmla="*/ 17 w 815"/>
              <a:gd name="T9" fmla="*/ 737 h 1531"/>
              <a:gd name="T10" fmla="*/ 17 w 815"/>
              <a:gd name="T11" fmla="*/ 799 h 1531"/>
              <a:gd name="T12" fmla="*/ 737 w 815"/>
              <a:gd name="T13" fmla="*/ 1519 h 1531"/>
              <a:gd name="T14" fmla="*/ 767 w 815"/>
              <a:gd name="T15" fmla="*/ 1531 h 1531"/>
              <a:gd name="T16" fmla="*/ 798 w 815"/>
              <a:gd name="T17" fmla="*/ 1519 h 1531"/>
              <a:gd name="T18" fmla="*/ 798 w 815"/>
              <a:gd name="T19" fmla="*/ 1457 h 1531"/>
              <a:gd name="T20" fmla="*/ 109 w 815"/>
              <a:gd name="T21" fmla="*/ 768 h 1531"/>
              <a:gd name="T22" fmla="*/ 109 w 815"/>
              <a:gd name="T23" fmla="*/ 768 h 1531"/>
              <a:gd name="T24" fmla="*/ 109 w 815"/>
              <a:gd name="T25" fmla="*/ 768 h 1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15" h="1531">
                <a:moveTo>
                  <a:pt x="109" y="768"/>
                </a:moveTo>
                <a:cubicBezTo>
                  <a:pt x="798" y="78"/>
                  <a:pt x="798" y="78"/>
                  <a:pt x="798" y="78"/>
                </a:cubicBezTo>
                <a:cubicBezTo>
                  <a:pt x="815" y="61"/>
                  <a:pt x="815" y="34"/>
                  <a:pt x="798" y="17"/>
                </a:cubicBezTo>
                <a:cubicBezTo>
                  <a:pt x="781" y="0"/>
                  <a:pt x="754" y="0"/>
                  <a:pt x="737" y="17"/>
                </a:cubicBezTo>
                <a:cubicBezTo>
                  <a:pt x="17" y="737"/>
                  <a:pt x="17" y="737"/>
                  <a:pt x="17" y="737"/>
                </a:cubicBezTo>
                <a:cubicBezTo>
                  <a:pt x="0" y="754"/>
                  <a:pt x="0" y="782"/>
                  <a:pt x="17" y="799"/>
                </a:cubicBezTo>
                <a:cubicBezTo>
                  <a:pt x="737" y="1519"/>
                  <a:pt x="737" y="1519"/>
                  <a:pt x="737" y="1519"/>
                </a:cubicBezTo>
                <a:cubicBezTo>
                  <a:pt x="745" y="1527"/>
                  <a:pt x="757" y="1531"/>
                  <a:pt x="767" y="1531"/>
                </a:cubicBezTo>
                <a:cubicBezTo>
                  <a:pt x="778" y="1531"/>
                  <a:pt x="790" y="1527"/>
                  <a:pt x="798" y="1519"/>
                </a:cubicBezTo>
                <a:cubicBezTo>
                  <a:pt x="815" y="1502"/>
                  <a:pt x="815" y="1474"/>
                  <a:pt x="798" y="1457"/>
                </a:cubicBezTo>
                <a:lnTo>
                  <a:pt x="109" y="768"/>
                </a:lnTo>
                <a:close/>
                <a:moveTo>
                  <a:pt x="109" y="768"/>
                </a:moveTo>
                <a:cubicBezTo>
                  <a:pt x="109" y="768"/>
                  <a:pt x="109" y="768"/>
                  <a:pt x="109" y="768"/>
                </a:cubicBezTo>
              </a:path>
            </a:pathLst>
          </a:custGeom>
          <a:solidFill>
            <a:srgbClr val="F9B35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14">
            <a:extLst>
              <a:ext uri="{FF2B5EF4-FFF2-40B4-BE49-F238E27FC236}">
                <a16:creationId xmlns="" xmlns:a16="http://schemas.microsoft.com/office/drawing/2014/main" id="{195A528E-BC63-4D06-B592-560D5D34A892}"/>
              </a:ext>
            </a:extLst>
          </p:cNvPr>
          <p:cNvSpPr>
            <a:spLocks noEditPoints="1"/>
          </p:cNvSpPr>
          <p:nvPr/>
        </p:nvSpPr>
        <p:spPr bwMode="auto">
          <a:xfrm>
            <a:off x="9336473" y="4186753"/>
            <a:ext cx="686981" cy="1569239"/>
          </a:xfrm>
          <a:custGeom>
            <a:avLst/>
            <a:gdLst>
              <a:gd name="T0" fmla="*/ 109 w 815"/>
              <a:gd name="T1" fmla="*/ 768 h 1531"/>
              <a:gd name="T2" fmla="*/ 798 w 815"/>
              <a:gd name="T3" fmla="*/ 78 h 1531"/>
              <a:gd name="T4" fmla="*/ 798 w 815"/>
              <a:gd name="T5" fmla="*/ 17 h 1531"/>
              <a:gd name="T6" fmla="*/ 737 w 815"/>
              <a:gd name="T7" fmla="*/ 17 h 1531"/>
              <a:gd name="T8" fmla="*/ 17 w 815"/>
              <a:gd name="T9" fmla="*/ 737 h 1531"/>
              <a:gd name="T10" fmla="*/ 17 w 815"/>
              <a:gd name="T11" fmla="*/ 799 h 1531"/>
              <a:gd name="T12" fmla="*/ 737 w 815"/>
              <a:gd name="T13" fmla="*/ 1519 h 1531"/>
              <a:gd name="T14" fmla="*/ 767 w 815"/>
              <a:gd name="T15" fmla="*/ 1531 h 1531"/>
              <a:gd name="T16" fmla="*/ 798 w 815"/>
              <a:gd name="T17" fmla="*/ 1519 h 1531"/>
              <a:gd name="T18" fmla="*/ 798 w 815"/>
              <a:gd name="T19" fmla="*/ 1457 h 1531"/>
              <a:gd name="T20" fmla="*/ 109 w 815"/>
              <a:gd name="T21" fmla="*/ 768 h 1531"/>
              <a:gd name="T22" fmla="*/ 109 w 815"/>
              <a:gd name="T23" fmla="*/ 768 h 1531"/>
              <a:gd name="T24" fmla="*/ 109 w 815"/>
              <a:gd name="T25" fmla="*/ 768 h 1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15" h="1531">
                <a:moveTo>
                  <a:pt x="109" y="768"/>
                </a:moveTo>
                <a:cubicBezTo>
                  <a:pt x="798" y="78"/>
                  <a:pt x="798" y="78"/>
                  <a:pt x="798" y="78"/>
                </a:cubicBezTo>
                <a:cubicBezTo>
                  <a:pt x="815" y="61"/>
                  <a:pt x="815" y="34"/>
                  <a:pt x="798" y="17"/>
                </a:cubicBezTo>
                <a:cubicBezTo>
                  <a:pt x="781" y="0"/>
                  <a:pt x="754" y="0"/>
                  <a:pt x="737" y="17"/>
                </a:cubicBezTo>
                <a:cubicBezTo>
                  <a:pt x="17" y="737"/>
                  <a:pt x="17" y="737"/>
                  <a:pt x="17" y="737"/>
                </a:cubicBezTo>
                <a:cubicBezTo>
                  <a:pt x="0" y="754"/>
                  <a:pt x="0" y="782"/>
                  <a:pt x="17" y="799"/>
                </a:cubicBezTo>
                <a:cubicBezTo>
                  <a:pt x="737" y="1519"/>
                  <a:pt x="737" y="1519"/>
                  <a:pt x="737" y="1519"/>
                </a:cubicBezTo>
                <a:cubicBezTo>
                  <a:pt x="745" y="1527"/>
                  <a:pt x="757" y="1531"/>
                  <a:pt x="767" y="1531"/>
                </a:cubicBezTo>
                <a:cubicBezTo>
                  <a:pt x="778" y="1531"/>
                  <a:pt x="790" y="1527"/>
                  <a:pt x="798" y="1519"/>
                </a:cubicBezTo>
                <a:cubicBezTo>
                  <a:pt x="815" y="1502"/>
                  <a:pt x="815" y="1474"/>
                  <a:pt x="798" y="1457"/>
                </a:cubicBezTo>
                <a:lnTo>
                  <a:pt x="109" y="768"/>
                </a:lnTo>
                <a:close/>
                <a:moveTo>
                  <a:pt x="109" y="768"/>
                </a:moveTo>
                <a:cubicBezTo>
                  <a:pt x="109" y="768"/>
                  <a:pt x="109" y="768"/>
                  <a:pt x="109" y="768"/>
                </a:cubicBezTo>
              </a:path>
            </a:pathLst>
          </a:custGeom>
          <a:solidFill>
            <a:srgbClr val="F9B35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12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4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 animBg="1"/>
      <p:bldP spid="4" grpId="0" animBg="1"/>
      <p:bldP spid="14" grpId="0"/>
      <p:bldP spid="14" grpId="1"/>
      <p:bldP spid="15" grpId="0"/>
      <p:bldP spid="19" grpId="0"/>
      <p:bldP spid="19" grpId="1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D3C59978-E4BC-4E53-B081-ECFC07D0DCDA}"/>
              </a:ext>
            </a:extLst>
          </p:cNvPr>
          <p:cNvSpPr/>
          <p:nvPr/>
        </p:nvSpPr>
        <p:spPr>
          <a:xfrm>
            <a:off x="1276903" y="1553378"/>
            <a:ext cx="9636084" cy="375124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FA8FA9B7-661A-4838-A8C8-5EA1715D9F20}"/>
              </a:ext>
            </a:extLst>
          </p:cNvPr>
          <p:cNvSpPr/>
          <p:nvPr/>
        </p:nvSpPr>
        <p:spPr>
          <a:xfrm>
            <a:off x="2525485" y="955300"/>
            <a:ext cx="7141030" cy="4993807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="" xmlns:a16="http://schemas.microsoft.com/office/drawing/2014/main" id="{8391298F-0216-4663-836E-2F14A93533B4}"/>
              </a:ext>
            </a:extLst>
          </p:cNvPr>
          <p:cNvSpPr/>
          <p:nvPr/>
        </p:nvSpPr>
        <p:spPr>
          <a:xfrm>
            <a:off x="0" y="2247071"/>
            <a:ext cx="12192000" cy="2363856"/>
          </a:xfrm>
          <a:prstGeom prst="roundRect">
            <a:avLst>
              <a:gd name="adj" fmla="val 0"/>
            </a:avLst>
          </a:prstGeom>
          <a:solidFill>
            <a:srgbClr val="F9B359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F740B855-B4F2-4C89-9C91-6E3EBB86A768}"/>
              </a:ext>
            </a:extLst>
          </p:cNvPr>
          <p:cNvSpPr txBox="1"/>
          <p:nvPr/>
        </p:nvSpPr>
        <p:spPr>
          <a:xfrm>
            <a:off x="4720215" y="2751891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rgbClr val="FCFCFD"/>
                </a:solidFill>
                <a:latin typeface="+mj-ea"/>
                <a:ea typeface="+mj-ea"/>
              </a:rPr>
              <a:t>评估与总结</a:t>
            </a:r>
            <a:endParaRPr lang="zh-CN" altLang="en-US" sz="4000" b="1" dirty="0">
              <a:solidFill>
                <a:srgbClr val="FCFCFD"/>
              </a:solidFill>
              <a:latin typeface="+mj-ea"/>
              <a:ea typeface="+mj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9090D3DB-0AFF-4BD3-8A3B-FF3D44796FB0}"/>
              </a:ext>
            </a:extLst>
          </p:cNvPr>
          <p:cNvSpPr txBox="1"/>
          <p:nvPr/>
        </p:nvSpPr>
        <p:spPr>
          <a:xfrm>
            <a:off x="3206602" y="3459777"/>
            <a:ext cx="5776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CFCFD"/>
                </a:solidFill>
                <a:latin typeface="+mn-ea"/>
              </a:rPr>
              <a:t>EVALUATION</a:t>
            </a:r>
            <a:r>
              <a:rPr lang="zh-CN" altLang="en-US" dirty="0" smtClean="0">
                <a:solidFill>
                  <a:srgbClr val="FCFCFD"/>
                </a:solidFill>
                <a:latin typeface="+mn-ea"/>
              </a:rPr>
              <a:t> </a:t>
            </a:r>
            <a:r>
              <a:rPr lang="en-US" altLang="zh-CN" dirty="0" smtClean="0">
                <a:solidFill>
                  <a:srgbClr val="FCFCFD"/>
                </a:solidFill>
                <a:latin typeface="+mn-ea"/>
              </a:rPr>
              <a:t>AND</a:t>
            </a:r>
            <a:r>
              <a:rPr lang="zh-CN" altLang="en-US" dirty="0" smtClean="0">
                <a:solidFill>
                  <a:srgbClr val="FCFCFD"/>
                </a:solidFill>
                <a:latin typeface="+mn-ea"/>
              </a:rPr>
              <a:t> </a:t>
            </a:r>
            <a:r>
              <a:rPr lang="en-US" altLang="zh-CN" dirty="0" smtClean="0">
                <a:solidFill>
                  <a:srgbClr val="FCFCFD"/>
                </a:solidFill>
                <a:latin typeface="+mn-ea"/>
              </a:rPr>
              <a:t>CONCLUSION</a:t>
            </a:r>
            <a:endParaRPr lang="zh-CN" altLang="en-US" dirty="0">
              <a:solidFill>
                <a:srgbClr val="FCFCFD"/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8DD5A966-C00A-4F10-A054-95E8E14BD01B}"/>
              </a:ext>
            </a:extLst>
          </p:cNvPr>
          <p:cNvSpPr txBox="1"/>
          <p:nvPr/>
        </p:nvSpPr>
        <p:spPr>
          <a:xfrm>
            <a:off x="4599792" y="1046742"/>
            <a:ext cx="29903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F9B359"/>
                </a:solidFill>
                <a:latin typeface="+mj-ea"/>
                <a:ea typeface="+mj-ea"/>
              </a:rPr>
              <a:t>PART 4</a:t>
            </a:r>
            <a:endParaRPr lang="zh-CN" altLang="en-US" sz="66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="" xmlns:a16="http://schemas.microsoft.com/office/drawing/2014/main" id="{D33942A5-8953-4334-B276-3BA1FB707CFF}"/>
              </a:ext>
            </a:extLst>
          </p:cNvPr>
          <p:cNvSpPr txBox="1"/>
          <p:nvPr/>
        </p:nvSpPr>
        <p:spPr>
          <a:xfrm>
            <a:off x="3405747" y="5172309"/>
            <a:ext cx="5378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969F98"/>
                </a:solidFill>
                <a:latin typeface="+mn-ea"/>
              </a:rPr>
              <a:t>2017 PowerPoint Template Designed By </a:t>
            </a:r>
            <a:r>
              <a:rPr lang="en-US" altLang="zh-CN" dirty="0" smtClean="0">
                <a:solidFill>
                  <a:srgbClr val="969F98"/>
                </a:solidFill>
                <a:latin typeface="+mn-ea"/>
              </a:rPr>
              <a:t>1PPT.COM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0738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600"/>
                            </p:stCondLst>
                            <p:childTnLst>
                              <p:par>
                                <p:cTn id="2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6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 animBg="1"/>
      <p:bldP spid="10" grpId="0" animBg="1"/>
      <p:bldP spid="8" grpId="0"/>
      <p:bldP spid="9" grpId="0"/>
      <p:bldP spid="5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="" xmlns:a16="http://schemas.microsoft.com/office/drawing/2014/main" id="{0F965E53-B42B-4553-AEB9-A1A8CC619FC5}"/>
              </a:ext>
            </a:extLst>
          </p:cNvPr>
          <p:cNvSpPr/>
          <p:nvPr/>
        </p:nvSpPr>
        <p:spPr>
          <a:xfrm>
            <a:off x="317498" y="1092200"/>
            <a:ext cx="7378702" cy="5435600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F8244737-2B72-42F8-A7CD-A8339B6F5A2C}"/>
              </a:ext>
            </a:extLst>
          </p:cNvPr>
          <p:cNvSpPr/>
          <p:nvPr/>
        </p:nvSpPr>
        <p:spPr>
          <a:xfrm>
            <a:off x="5829300" y="0"/>
            <a:ext cx="5092700" cy="6858000"/>
          </a:xfrm>
          <a:prstGeom prst="rect">
            <a:avLst/>
          </a:prstGeom>
          <a:solidFill>
            <a:srgbClr val="F9B359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="" xmlns:a16="http://schemas.microsoft.com/office/drawing/2014/main" id="{BB49DF76-EBA8-4A59-8B55-940C6EA5A4B7}"/>
              </a:ext>
            </a:extLst>
          </p:cNvPr>
          <p:cNvSpPr/>
          <p:nvPr/>
        </p:nvSpPr>
        <p:spPr>
          <a:xfrm>
            <a:off x="695325" y="692151"/>
            <a:ext cx="10801350" cy="5437188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aphicFrame>
        <p:nvGraphicFramePr>
          <p:cNvPr id="3" name="图表 2">
            <a:extLst>
              <a:ext uri="{FF2B5EF4-FFF2-40B4-BE49-F238E27FC236}">
                <a16:creationId xmlns="" xmlns:a16="http://schemas.microsoft.com/office/drawing/2014/main" id="{0124CA90-19C4-445F-A7B6-828E105A6C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1758550"/>
              </p:ext>
            </p:extLst>
          </p:nvPr>
        </p:nvGraphicFramePr>
        <p:xfrm>
          <a:off x="825500" y="830451"/>
          <a:ext cx="10541000" cy="3601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64A2DC60-A9C0-48BA-8345-E35E0AAF280C}"/>
              </a:ext>
            </a:extLst>
          </p:cNvPr>
          <p:cNvSpPr txBox="1"/>
          <p:nvPr/>
        </p:nvSpPr>
        <p:spPr>
          <a:xfrm>
            <a:off x="3914649" y="4903481"/>
            <a:ext cx="4725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rgbClr val="F9B359"/>
                </a:solidFill>
                <a:latin typeface="+mj-ea"/>
                <a:ea typeface="+mj-ea"/>
              </a:rPr>
              <a:t>过拟合</a:t>
            </a:r>
            <a:r>
              <a:rPr lang="zh-CN" altLang="en-US" sz="3600" b="1" dirty="0">
                <a:solidFill>
                  <a:srgbClr val="F9B359"/>
                </a:solidFill>
                <a:latin typeface="+mj-ea"/>
                <a:ea typeface="+mj-ea"/>
              </a:rPr>
              <a:t> </a:t>
            </a:r>
            <a:r>
              <a:rPr lang="en-US" altLang="zh-CN" sz="3600" b="1" dirty="0" smtClean="0">
                <a:solidFill>
                  <a:srgbClr val="F9B359"/>
                </a:solidFill>
                <a:latin typeface="+mj-ea"/>
                <a:ea typeface="+mj-ea"/>
              </a:rPr>
              <a:t>Over-fitting</a:t>
            </a:r>
            <a:endParaRPr lang="zh-CN" altLang="en-US" sz="3600" b="1" dirty="0">
              <a:solidFill>
                <a:srgbClr val="F9B359"/>
              </a:solidFill>
              <a:latin typeface="+mj-ea"/>
              <a:ea typeface="+mj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238" y="826440"/>
            <a:ext cx="8320825" cy="380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95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2" grpId="0" animBg="1"/>
      <p:bldGraphic spid="3" grpId="0">
        <p:bldAsOne/>
      </p:bldGraphic>
      <p:bldP spid="4" grpId="0"/>
      <p:bldP spid="4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>
            <a:extLst>
              <a:ext uri="{FF2B5EF4-FFF2-40B4-BE49-F238E27FC236}">
                <a16:creationId xmlns="" xmlns:a16="http://schemas.microsoft.com/office/drawing/2014/main" id="{0DBB23F4-B640-4AFA-932F-6085171C1C15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0" y="3429000"/>
            <a:ext cx="4363596" cy="0"/>
          </a:xfrm>
          <a:prstGeom prst="line">
            <a:avLst/>
          </a:prstGeom>
          <a:gradFill flip="none" rotWithShape="1">
            <a:gsLst>
              <a:gs pos="61000">
                <a:srgbClr val="048FEB">
                  <a:alpha val="0"/>
                </a:srgbClr>
              </a:gs>
              <a:gs pos="100000">
                <a:srgbClr val="048FEB">
                  <a:alpha val="32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25400" cap="rnd">
            <a:solidFill>
              <a:srgbClr val="3F403E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="" xmlns:a16="http://schemas.microsoft.com/office/drawing/2014/main" id="{9156931B-1A96-4343-BE7B-C88C5BF50981}"/>
              </a:ext>
            </a:extLst>
          </p:cNvPr>
          <p:cNvCxnSpPr>
            <a:cxnSpLocks/>
            <a:endCxn id="5" idx="6"/>
          </p:cNvCxnSpPr>
          <p:nvPr/>
        </p:nvCxnSpPr>
        <p:spPr>
          <a:xfrm flipH="1">
            <a:off x="7828404" y="3429000"/>
            <a:ext cx="4363596" cy="0"/>
          </a:xfrm>
          <a:prstGeom prst="line">
            <a:avLst/>
          </a:prstGeom>
          <a:gradFill flip="none" rotWithShape="1">
            <a:gsLst>
              <a:gs pos="61000">
                <a:srgbClr val="048FEB">
                  <a:alpha val="0"/>
                </a:srgbClr>
              </a:gs>
              <a:gs pos="100000">
                <a:srgbClr val="048FEB">
                  <a:alpha val="32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25400" cap="rnd">
            <a:solidFill>
              <a:srgbClr val="3F403E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="" xmlns:a16="http://schemas.microsoft.com/office/drawing/2014/main" id="{63743CC4-903B-48AB-A132-229139BB56EC}"/>
              </a:ext>
            </a:extLst>
          </p:cNvPr>
          <p:cNvSpPr/>
          <p:nvPr/>
        </p:nvSpPr>
        <p:spPr>
          <a:xfrm>
            <a:off x="4363596" y="1696598"/>
            <a:ext cx="3464808" cy="3464804"/>
          </a:xfrm>
          <a:prstGeom prst="ellipse">
            <a:avLst/>
          </a:prstGeom>
          <a:solidFill>
            <a:srgbClr val="F9FAFB"/>
          </a:solidFill>
          <a:ln w="25400">
            <a:noFill/>
          </a:ln>
          <a:effectLst>
            <a:outerShdw blurRad="63500" sx="101000" sy="101000" algn="ctr" rotWithShape="0">
              <a:srgbClr val="969F9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椭圆 5">
            <a:extLst>
              <a:ext uri="{FF2B5EF4-FFF2-40B4-BE49-F238E27FC236}">
                <a16:creationId xmlns="" xmlns:a16="http://schemas.microsoft.com/office/drawing/2014/main" id="{FFEB70AD-8016-4EB0-B3E6-3B93433155BE}"/>
              </a:ext>
            </a:extLst>
          </p:cNvPr>
          <p:cNvSpPr/>
          <p:nvPr/>
        </p:nvSpPr>
        <p:spPr>
          <a:xfrm>
            <a:off x="4530225" y="1863227"/>
            <a:ext cx="3131550" cy="3131546"/>
          </a:xfrm>
          <a:prstGeom prst="ellipse">
            <a:avLst/>
          </a:prstGeom>
          <a:solidFill>
            <a:srgbClr val="F9B359"/>
          </a:solidFill>
          <a:ln w="63500">
            <a:noFill/>
          </a:ln>
          <a:effectLst>
            <a:outerShdw blurRad="127000" sx="101000" sy="101000" algn="ctr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DAAD235E-8C8C-4983-99F9-5AEA44335134}"/>
              </a:ext>
            </a:extLst>
          </p:cNvPr>
          <p:cNvSpPr txBox="1"/>
          <p:nvPr/>
        </p:nvSpPr>
        <p:spPr>
          <a:xfrm>
            <a:off x="8444032" y="3593893"/>
            <a:ext cx="3181237" cy="39389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en-US" altLang="zh-CN" dirty="0">
              <a:solidFill>
                <a:srgbClr val="3F403E"/>
              </a:solidFill>
              <a:effectLst/>
              <a:latin typeface="+mn-ea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DB774F6D-4FAC-4567-BE07-06753F6D4B8B}"/>
              </a:ext>
            </a:extLst>
          </p:cNvPr>
          <p:cNvSpPr txBox="1"/>
          <p:nvPr/>
        </p:nvSpPr>
        <p:spPr>
          <a:xfrm>
            <a:off x="-4656" y="329505"/>
            <a:ext cx="12196656" cy="707886"/>
          </a:xfrm>
          <a:prstGeom prst="rect">
            <a:avLst/>
          </a:prstGeom>
          <a:solidFill>
            <a:srgbClr val="F9B359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000" b="1">
                <a:solidFill>
                  <a:srgbClr val="FCFCFD"/>
                </a:solidFill>
                <a:latin typeface="+mj-ea"/>
                <a:ea typeface="+mj-ea"/>
              </a:defRPr>
            </a:lvl1pPr>
          </a:lstStyle>
          <a:p>
            <a:r>
              <a:rPr lang="en-US" altLang="zh-CN" dirty="0" smtClean="0"/>
              <a:t>Over-fitting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BBB74202-BD2A-4A21-A4E3-3707CBF77125}"/>
              </a:ext>
            </a:extLst>
          </p:cNvPr>
          <p:cNvSpPr txBox="1"/>
          <p:nvPr/>
        </p:nvSpPr>
        <p:spPr>
          <a:xfrm>
            <a:off x="1073655" y="2864754"/>
            <a:ext cx="1620957" cy="523220"/>
          </a:xfrm>
          <a:prstGeom prst="rect">
            <a:avLst/>
          </a:prstGeom>
          <a:noFill/>
          <a:effectLst>
            <a:reflection endPos="35000" dir="5400000" sy="-100000" algn="bl" rotWithShape="0"/>
          </a:effectLst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r>
              <a:rPr lang="zh-CN" altLang="en-US" sz="2800" b="1" dirty="0" smtClean="0">
                <a:solidFill>
                  <a:srgbClr val="3F403E"/>
                </a:solidFill>
                <a:latin typeface="+mj-ea"/>
                <a:ea typeface="+mj-ea"/>
              </a:rPr>
              <a:t>增加数据</a:t>
            </a:r>
            <a:endParaRPr lang="zh-CN" altLang="en-US" sz="28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="" xmlns:a16="http://schemas.microsoft.com/office/drawing/2014/main" id="{1A5B0B02-E48F-475A-A141-14EA352E4495}"/>
              </a:ext>
            </a:extLst>
          </p:cNvPr>
          <p:cNvSpPr txBox="1"/>
          <p:nvPr/>
        </p:nvSpPr>
        <p:spPr>
          <a:xfrm>
            <a:off x="8950956" y="2864754"/>
            <a:ext cx="1980029" cy="523220"/>
          </a:xfrm>
          <a:prstGeom prst="rect">
            <a:avLst/>
          </a:prstGeom>
          <a:noFill/>
          <a:effectLst>
            <a:reflection endPos="35000" dir="5400000" sy="-100000" algn="bl" rotWithShape="0"/>
          </a:effectLst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r>
              <a:rPr lang="zh-CN" altLang="en-US" sz="2800" b="1" dirty="0" smtClean="0">
                <a:solidFill>
                  <a:srgbClr val="3F403E"/>
                </a:solidFill>
                <a:latin typeface="+mj-ea"/>
                <a:ea typeface="+mj-ea"/>
              </a:rPr>
              <a:t>添加正规化</a:t>
            </a:r>
            <a:endParaRPr lang="zh-CN" altLang="en-US" sz="28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grpSp>
        <p:nvGrpSpPr>
          <p:cNvPr id="20" name="Group 187">
            <a:extLst>
              <a:ext uri="{FF2B5EF4-FFF2-40B4-BE49-F238E27FC236}">
                <a16:creationId xmlns="" xmlns:a16="http://schemas.microsoft.com/office/drawing/2014/main" id="{815DDC13-9435-42EA-A1A1-29EDF9D25C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320780" y="2656114"/>
            <a:ext cx="1550441" cy="1545772"/>
            <a:chOff x="1262" y="2962"/>
            <a:chExt cx="332" cy="331"/>
          </a:xfrm>
          <a:solidFill>
            <a:schemeClr val="bg1"/>
          </a:solidFill>
          <a:effectLst>
            <a:outerShdw blurRad="127000" sx="101000" sy="101000" algn="ctr" rotWithShape="0">
              <a:srgbClr val="969F98">
                <a:alpha val="40000"/>
              </a:srgbClr>
            </a:outerShdw>
          </a:effectLst>
        </p:grpSpPr>
        <p:sp>
          <p:nvSpPr>
            <p:cNvPr id="21" name="Freeform 188">
              <a:extLst>
                <a:ext uri="{FF2B5EF4-FFF2-40B4-BE49-F238E27FC236}">
                  <a16:creationId xmlns="" xmlns:a16="http://schemas.microsoft.com/office/drawing/2014/main" id="{1921B786-BEE6-4E44-885F-7939CB6AB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62" y="2962"/>
              <a:ext cx="332" cy="331"/>
            </a:xfrm>
            <a:custGeom>
              <a:avLst/>
              <a:gdLst>
                <a:gd name="T0" fmla="*/ 1346 w 1532"/>
                <a:gd name="T1" fmla="*/ 587 h 1532"/>
                <a:gd name="T2" fmla="*/ 1366 w 1532"/>
                <a:gd name="T3" fmla="*/ 394 h 1532"/>
                <a:gd name="T4" fmla="*/ 1260 w 1532"/>
                <a:gd name="T5" fmla="*/ 177 h 1532"/>
                <a:gd name="T6" fmla="*/ 1139 w 1532"/>
                <a:gd name="T7" fmla="*/ 167 h 1532"/>
                <a:gd name="T8" fmla="*/ 942 w 1532"/>
                <a:gd name="T9" fmla="*/ 186 h 1532"/>
                <a:gd name="T10" fmla="*/ 830 w 1532"/>
                <a:gd name="T11" fmla="*/ 0 h 1532"/>
                <a:gd name="T12" fmla="*/ 602 w 1532"/>
                <a:gd name="T13" fmla="*/ 79 h 1532"/>
                <a:gd name="T14" fmla="*/ 480 w 1532"/>
                <a:gd name="T15" fmla="*/ 232 h 1532"/>
                <a:gd name="T16" fmla="*/ 337 w 1532"/>
                <a:gd name="T17" fmla="*/ 151 h 1532"/>
                <a:gd name="T18" fmla="*/ 174 w 1532"/>
                <a:gd name="T19" fmla="*/ 274 h 1532"/>
                <a:gd name="T20" fmla="*/ 228 w 1532"/>
                <a:gd name="T21" fmla="*/ 486 h 1532"/>
                <a:gd name="T22" fmla="*/ 79 w 1532"/>
                <a:gd name="T23" fmla="*/ 609 h 1532"/>
                <a:gd name="T24" fmla="*/ 0 w 1532"/>
                <a:gd name="T25" fmla="*/ 837 h 1532"/>
                <a:gd name="T26" fmla="*/ 188 w 1532"/>
                <a:gd name="T27" fmla="*/ 949 h 1532"/>
                <a:gd name="T28" fmla="*/ 169 w 1532"/>
                <a:gd name="T29" fmla="*/ 1141 h 1532"/>
                <a:gd name="T30" fmla="*/ 274 w 1532"/>
                <a:gd name="T31" fmla="*/ 1358 h 1532"/>
                <a:gd name="T32" fmla="*/ 396 w 1532"/>
                <a:gd name="T33" fmla="*/ 1368 h 1532"/>
                <a:gd name="T34" fmla="*/ 587 w 1532"/>
                <a:gd name="T35" fmla="*/ 1346 h 1532"/>
                <a:gd name="T36" fmla="*/ 698 w 1532"/>
                <a:gd name="T37" fmla="*/ 1532 h 1532"/>
                <a:gd name="T38" fmla="*/ 927 w 1532"/>
                <a:gd name="T39" fmla="*/ 1453 h 1532"/>
                <a:gd name="T40" fmla="*/ 1049 w 1532"/>
                <a:gd name="T41" fmla="*/ 1302 h 1532"/>
                <a:gd name="T42" fmla="*/ 1193 w 1532"/>
                <a:gd name="T43" fmla="*/ 1383 h 1532"/>
                <a:gd name="T44" fmla="*/ 1355 w 1532"/>
                <a:gd name="T45" fmla="*/ 1260 h 1532"/>
                <a:gd name="T46" fmla="*/ 1302 w 1532"/>
                <a:gd name="T47" fmla="*/ 1049 h 1532"/>
                <a:gd name="T48" fmla="*/ 1453 w 1532"/>
                <a:gd name="T49" fmla="*/ 927 h 1532"/>
                <a:gd name="T50" fmla="*/ 1532 w 1532"/>
                <a:gd name="T51" fmla="*/ 699 h 1532"/>
                <a:gd name="T52" fmla="*/ 1446 w 1532"/>
                <a:gd name="T53" fmla="*/ 834 h 1532"/>
                <a:gd name="T54" fmla="*/ 1305 w 1532"/>
                <a:gd name="T55" fmla="*/ 864 h 1532"/>
                <a:gd name="T56" fmla="*/ 1214 w 1532"/>
                <a:gd name="T57" fmla="*/ 1030 h 1532"/>
                <a:gd name="T58" fmla="*/ 1295 w 1532"/>
                <a:gd name="T59" fmla="*/ 1189 h 1532"/>
                <a:gd name="T60" fmla="*/ 1199 w 1532"/>
                <a:gd name="T61" fmla="*/ 1295 h 1532"/>
                <a:gd name="T62" fmla="*/ 1188 w 1532"/>
                <a:gd name="T63" fmla="*/ 1296 h 1532"/>
                <a:gd name="T64" fmla="*/ 1030 w 1532"/>
                <a:gd name="T65" fmla="*/ 1215 h 1532"/>
                <a:gd name="T66" fmla="*/ 864 w 1532"/>
                <a:gd name="T67" fmla="*/ 1305 h 1532"/>
                <a:gd name="T68" fmla="*/ 833 w 1532"/>
                <a:gd name="T69" fmla="*/ 1446 h 1532"/>
                <a:gd name="T70" fmla="*/ 690 w 1532"/>
                <a:gd name="T71" fmla="*/ 1439 h 1532"/>
                <a:gd name="T72" fmla="*/ 636 w 1532"/>
                <a:gd name="T73" fmla="*/ 1270 h 1532"/>
                <a:gd name="T74" fmla="*/ 483 w 1532"/>
                <a:gd name="T75" fmla="*/ 1211 h 1532"/>
                <a:gd name="T76" fmla="*/ 346 w 1532"/>
                <a:gd name="T77" fmla="*/ 1299 h 1532"/>
                <a:gd name="T78" fmla="*/ 335 w 1532"/>
                <a:gd name="T79" fmla="*/ 1298 h 1532"/>
                <a:gd name="T80" fmla="*/ 239 w 1532"/>
                <a:gd name="T81" fmla="*/ 1191 h 1532"/>
                <a:gd name="T82" fmla="*/ 320 w 1532"/>
                <a:gd name="T83" fmla="*/ 1034 h 1532"/>
                <a:gd name="T84" fmla="*/ 229 w 1532"/>
                <a:gd name="T85" fmla="*/ 868 h 1532"/>
                <a:gd name="T86" fmla="*/ 86 w 1532"/>
                <a:gd name="T87" fmla="*/ 837 h 1532"/>
                <a:gd name="T88" fmla="*/ 93 w 1532"/>
                <a:gd name="T89" fmla="*/ 694 h 1532"/>
                <a:gd name="T90" fmla="*/ 262 w 1532"/>
                <a:gd name="T91" fmla="*/ 639 h 1532"/>
                <a:gd name="T92" fmla="*/ 314 w 1532"/>
                <a:gd name="T93" fmla="*/ 458 h 1532"/>
                <a:gd name="T94" fmla="*/ 236 w 1532"/>
                <a:gd name="T95" fmla="*/ 335 h 1532"/>
                <a:gd name="T96" fmla="*/ 337 w 1532"/>
                <a:gd name="T97" fmla="*/ 237 h 1532"/>
                <a:gd name="T98" fmla="*/ 452 w 1532"/>
                <a:gd name="T99" fmla="*/ 318 h 1532"/>
                <a:gd name="T100" fmla="*/ 633 w 1532"/>
                <a:gd name="T101" fmla="*/ 263 h 1532"/>
                <a:gd name="T102" fmla="*/ 688 w 1532"/>
                <a:gd name="T103" fmla="*/ 93 h 1532"/>
                <a:gd name="T104" fmla="*/ 831 w 1532"/>
                <a:gd name="T105" fmla="*/ 86 h 1532"/>
                <a:gd name="T106" fmla="*/ 862 w 1532"/>
                <a:gd name="T107" fmla="*/ 227 h 1532"/>
                <a:gd name="T108" fmla="*/ 1031 w 1532"/>
                <a:gd name="T109" fmla="*/ 318 h 1532"/>
                <a:gd name="T110" fmla="*/ 1188 w 1532"/>
                <a:gd name="T111" fmla="*/ 237 h 1532"/>
                <a:gd name="T112" fmla="*/ 1199 w 1532"/>
                <a:gd name="T113" fmla="*/ 238 h 1532"/>
                <a:gd name="T114" fmla="*/ 1296 w 1532"/>
                <a:gd name="T115" fmla="*/ 344 h 1532"/>
                <a:gd name="T116" fmla="*/ 1215 w 1532"/>
                <a:gd name="T117" fmla="*/ 502 h 1532"/>
                <a:gd name="T118" fmla="*/ 1305 w 1532"/>
                <a:gd name="T119" fmla="*/ 668 h 1532"/>
                <a:gd name="T120" fmla="*/ 1446 w 1532"/>
                <a:gd name="T121" fmla="*/ 699 h 1532"/>
                <a:gd name="T122" fmla="*/ 1446 w 1532"/>
                <a:gd name="T123" fmla="*/ 834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32" h="1532">
                  <a:moveTo>
                    <a:pt x="1453" y="605"/>
                  </a:moveTo>
                  <a:cubicBezTo>
                    <a:pt x="1346" y="587"/>
                    <a:pt x="1346" y="587"/>
                    <a:pt x="1346" y="587"/>
                  </a:cubicBezTo>
                  <a:cubicBezTo>
                    <a:pt x="1335" y="551"/>
                    <a:pt x="1320" y="516"/>
                    <a:pt x="1303" y="483"/>
                  </a:cubicBezTo>
                  <a:cubicBezTo>
                    <a:pt x="1366" y="394"/>
                    <a:pt x="1366" y="394"/>
                    <a:pt x="1366" y="394"/>
                  </a:cubicBezTo>
                  <a:cubicBezTo>
                    <a:pt x="1393" y="357"/>
                    <a:pt x="1389" y="305"/>
                    <a:pt x="1356" y="272"/>
                  </a:cubicBezTo>
                  <a:cubicBezTo>
                    <a:pt x="1260" y="177"/>
                    <a:pt x="1260" y="177"/>
                    <a:pt x="1260" y="177"/>
                  </a:cubicBezTo>
                  <a:cubicBezTo>
                    <a:pt x="1243" y="159"/>
                    <a:pt x="1219" y="149"/>
                    <a:pt x="1194" y="149"/>
                  </a:cubicBezTo>
                  <a:cubicBezTo>
                    <a:pt x="1174" y="149"/>
                    <a:pt x="1155" y="155"/>
                    <a:pt x="1139" y="167"/>
                  </a:cubicBezTo>
                  <a:cubicBezTo>
                    <a:pt x="1050" y="230"/>
                    <a:pt x="1050" y="230"/>
                    <a:pt x="1050" y="230"/>
                  </a:cubicBezTo>
                  <a:cubicBezTo>
                    <a:pt x="1015" y="212"/>
                    <a:pt x="979" y="197"/>
                    <a:pt x="942" y="186"/>
                  </a:cubicBezTo>
                  <a:cubicBezTo>
                    <a:pt x="924" y="79"/>
                    <a:pt x="924" y="79"/>
                    <a:pt x="924" y="79"/>
                  </a:cubicBezTo>
                  <a:cubicBezTo>
                    <a:pt x="916" y="34"/>
                    <a:pt x="877" y="0"/>
                    <a:pt x="830" y="0"/>
                  </a:cubicBezTo>
                  <a:cubicBezTo>
                    <a:pt x="696" y="0"/>
                    <a:pt x="696" y="0"/>
                    <a:pt x="696" y="0"/>
                  </a:cubicBezTo>
                  <a:cubicBezTo>
                    <a:pt x="649" y="0"/>
                    <a:pt x="610" y="34"/>
                    <a:pt x="602" y="79"/>
                  </a:cubicBezTo>
                  <a:cubicBezTo>
                    <a:pt x="584" y="188"/>
                    <a:pt x="584" y="188"/>
                    <a:pt x="584" y="188"/>
                  </a:cubicBezTo>
                  <a:cubicBezTo>
                    <a:pt x="548" y="199"/>
                    <a:pt x="513" y="214"/>
                    <a:pt x="480" y="232"/>
                  </a:cubicBezTo>
                  <a:cubicBezTo>
                    <a:pt x="392" y="169"/>
                    <a:pt x="392" y="169"/>
                    <a:pt x="392" y="169"/>
                  </a:cubicBezTo>
                  <a:cubicBezTo>
                    <a:pt x="376" y="157"/>
                    <a:pt x="356" y="151"/>
                    <a:pt x="337" y="151"/>
                  </a:cubicBezTo>
                  <a:cubicBezTo>
                    <a:pt x="311" y="151"/>
                    <a:pt x="287" y="161"/>
                    <a:pt x="270" y="179"/>
                  </a:cubicBezTo>
                  <a:cubicBezTo>
                    <a:pt x="174" y="274"/>
                    <a:pt x="174" y="274"/>
                    <a:pt x="174" y="274"/>
                  </a:cubicBezTo>
                  <a:cubicBezTo>
                    <a:pt x="141" y="307"/>
                    <a:pt x="137" y="358"/>
                    <a:pt x="164" y="396"/>
                  </a:cubicBezTo>
                  <a:cubicBezTo>
                    <a:pt x="228" y="486"/>
                    <a:pt x="228" y="486"/>
                    <a:pt x="228" y="486"/>
                  </a:cubicBezTo>
                  <a:cubicBezTo>
                    <a:pt x="210" y="520"/>
                    <a:pt x="196" y="555"/>
                    <a:pt x="185" y="591"/>
                  </a:cubicBezTo>
                  <a:cubicBezTo>
                    <a:pt x="79" y="609"/>
                    <a:pt x="79" y="609"/>
                    <a:pt x="79" y="609"/>
                  </a:cubicBezTo>
                  <a:cubicBezTo>
                    <a:pt x="33" y="616"/>
                    <a:pt x="0" y="656"/>
                    <a:pt x="0" y="702"/>
                  </a:cubicBezTo>
                  <a:cubicBezTo>
                    <a:pt x="0" y="837"/>
                    <a:pt x="0" y="837"/>
                    <a:pt x="0" y="837"/>
                  </a:cubicBezTo>
                  <a:cubicBezTo>
                    <a:pt x="0" y="883"/>
                    <a:pt x="33" y="923"/>
                    <a:pt x="79" y="930"/>
                  </a:cubicBezTo>
                  <a:cubicBezTo>
                    <a:pt x="188" y="949"/>
                    <a:pt x="188" y="949"/>
                    <a:pt x="188" y="949"/>
                  </a:cubicBezTo>
                  <a:cubicBezTo>
                    <a:pt x="199" y="985"/>
                    <a:pt x="214" y="1020"/>
                    <a:pt x="232" y="1053"/>
                  </a:cubicBezTo>
                  <a:cubicBezTo>
                    <a:pt x="169" y="1141"/>
                    <a:pt x="169" y="1141"/>
                    <a:pt x="169" y="1141"/>
                  </a:cubicBezTo>
                  <a:cubicBezTo>
                    <a:pt x="142" y="1178"/>
                    <a:pt x="146" y="1230"/>
                    <a:pt x="179" y="1262"/>
                  </a:cubicBezTo>
                  <a:cubicBezTo>
                    <a:pt x="274" y="1358"/>
                    <a:pt x="274" y="1358"/>
                    <a:pt x="274" y="1358"/>
                  </a:cubicBezTo>
                  <a:cubicBezTo>
                    <a:pt x="292" y="1376"/>
                    <a:pt x="316" y="1386"/>
                    <a:pt x="341" y="1386"/>
                  </a:cubicBezTo>
                  <a:cubicBezTo>
                    <a:pt x="361" y="1386"/>
                    <a:pt x="380" y="1380"/>
                    <a:pt x="396" y="1368"/>
                  </a:cubicBezTo>
                  <a:cubicBezTo>
                    <a:pt x="486" y="1304"/>
                    <a:pt x="486" y="1304"/>
                    <a:pt x="486" y="1304"/>
                  </a:cubicBezTo>
                  <a:cubicBezTo>
                    <a:pt x="518" y="1321"/>
                    <a:pt x="552" y="1335"/>
                    <a:pt x="587" y="1346"/>
                  </a:cubicBezTo>
                  <a:cubicBezTo>
                    <a:pt x="605" y="1453"/>
                    <a:pt x="605" y="1453"/>
                    <a:pt x="605" y="1453"/>
                  </a:cubicBezTo>
                  <a:cubicBezTo>
                    <a:pt x="612" y="1499"/>
                    <a:pt x="652" y="1532"/>
                    <a:pt x="698" y="1532"/>
                  </a:cubicBezTo>
                  <a:cubicBezTo>
                    <a:pt x="833" y="1532"/>
                    <a:pt x="833" y="1532"/>
                    <a:pt x="833" y="1532"/>
                  </a:cubicBezTo>
                  <a:cubicBezTo>
                    <a:pt x="880" y="1532"/>
                    <a:pt x="919" y="1499"/>
                    <a:pt x="927" y="1453"/>
                  </a:cubicBezTo>
                  <a:cubicBezTo>
                    <a:pt x="945" y="1346"/>
                    <a:pt x="945" y="1346"/>
                    <a:pt x="945" y="1346"/>
                  </a:cubicBezTo>
                  <a:cubicBezTo>
                    <a:pt x="981" y="1334"/>
                    <a:pt x="1016" y="1320"/>
                    <a:pt x="1049" y="1302"/>
                  </a:cubicBezTo>
                  <a:cubicBezTo>
                    <a:pt x="1138" y="1366"/>
                    <a:pt x="1138" y="1366"/>
                    <a:pt x="1138" y="1366"/>
                  </a:cubicBezTo>
                  <a:cubicBezTo>
                    <a:pt x="1154" y="1377"/>
                    <a:pt x="1173" y="1383"/>
                    <a:pt x="1193" y="1383"/>
                  </a:cubicBezTo>
                  <a:cubicBezTo>
                    <a:pt x="1218" y="1383"/>
                    <a:pt x="1242" y="1373"/>
                    <a:pt x="1260" y="1356"/>
                  </a:cubicBezTo>
                  <a:cubicBezTo>
                    <a:pt x="1355" y="1260"/>
                    <a:pt x="1355" y="1260"/>
                    <a:pt x="1355" y="1260"/>
                  </a:cubicBezTo>
                  <a:cubicBezTo>
                    <a:pt x="1388" y="1228"/>
                    <a:pt x="1392" y="1176"/>
                    <a:pt x="1365" y="1138"/>
                  </a:cubicBezTo>
                  <a:cubicBezTo>
                    <a:pt x="1302" y="1049"/>
                    <a:pt x="1302" y="1049"/>
                    <a:pt x="1302" y="1049"/>
                  </a:cubicBezTo>
                  <a:cubicBezTo>
                    <a:pt x="1320" y="1016"/>
                    <a:pt x="1334" y="981"/>
                    <a:pt x="1345" y="945"/>
                  </a:cubicBezTo>
                  <a:cubicBezTo>
                    <a:pt x="1453" y="927"/>
                    <a:pt x="1453" y="927"/>
                    <a:pt x="1453" y="927"/>
                  </a:cubicBezTo>
                  <a:cubicBezTo>
                    <a:pt x="1499" y="919"/>
                    <a:pt x="1532" y="880"/>
                    <a:pt x="1532" y="834"/>
                  </a:cubicBezTo>
                  <a:cubicBezTo>
                    <a:pt x="1532" y="699"/>
                    <a:pt x="1532" y="699"/>
                    <a:pt x="1532" y="699"/>
                  </a:cubicBezTo>
                  <a:cubicBezTo>
                    <a:pt x="1532" y="653"/>
                    <a:pt x="1499" y="613"/>
                    <a:pt x="1453" y="605"/>
                  </a:cubicBezTo>
                  <a:close/>
                  <a:moveTo>
                    <a:pt x="1446" y="834"/>
                  </a:moveTo>
                  <a:cubicBezTo>
                    <a:pt x="1446" y="838"/>
                    <a:pt x="1443" y="841"/>
                    <a:pt x="1439" y="842"/>
                  </a:cubicBezTo>
                  <a:cubicBezTo>
                    <a:pt x="1305" y="864"/>
                    <a:pt x="1305" y="864"/>
                    <a:pt x="1305" y="864"/>
                  </a:cubicBezTo>
                  <a:cubicBezTo>
                    <a:pt x="1288" y="867"/>
                    <a:pt x="1274" y="880"/>
                    <a:pt x="1270" y="896"/>
                  </a:cubicBezTo>
                  <a:cubicBezTo>
                    <a:pt x="1258" y="943"/>
                    <a:pt x="1239" y="988"/>
                    <a:pt x="1214" y="1030"/>
                  </a:cubicBezTo>
                  <a:cubicBezTo>
                    <a:pt x="1206" y="1045"/>
                    <a:pt x="1206" y="1063"/>
                    <a:pt x="1216" y="1077"/>
                  </a:cubicBezTo>
                  <a:cubicBezTo>
                    <a:pt x="1295" y="1189"/>
                    <a:pt x="1295" y="1189"/>
                    <a:pt x="1295" y="1189"/>
                  </a:cubicBezTo>
                  <a:cubicBezTo>
                    <a:pt x="1298" y="1192"/>
                    <a:pt x="1297" y="1197"/>
                    <a:pt x="1294" y="1199"/>
                  </a:cubicBezTo>
                  <a:cubicBezTo>
                    <a:pt x="1199" y="1295"/>
                    <a:pt x="1199" y="1295"/>
                    <a:pt x="1199" y="1295"/>
                  </a:cubicBezTo>
                  <a:cubicBezTo>
                    <a:pt x="1197" y="1297"/>
                    <a:pt x="1195" y="1297"/>
                    <a:pt x="1193" y="1297"/>
                  </a:cubicBezTo>
                  <a:cubicBezTo>
                    <a:pt x="1191" y="1297"/>
                    <a:pt x="1189" y="1297"/>
                    <a:pt x="1188" y="1296"/>
                  </a:cubicBezTo>
                  <a:cubicBezTo>
                    <a:pt x="1077" y="1217"/>
                    <a:pt x="1077" y="1217"/>
                    <a:pt x="1077" y="1217"/>
                  </a:cubicBezTo>
                  <a:cubicBezTo>
                    <a:pt x="1063" y="1207"/>
                    <a:pt x="1045" y="1206"/>
                    <a:pt x="1030" y="1215"/>
                  </a:cubicBezTo>
                  <a:cubicBezTo>
                    <a:pt x="988" y="1240"/>
                    <a:pt x="943" y="1258"/>
                    <a:pt x="896" y="1270"/>
                  </a:cubicBezTo>
                  <a:cubicBezTo>
                    <a:pt x="879" y="1275"/>
                    <a:pt x="867" y="1288"/>
                    <a:pt x="864" y="1305"/>
                  </a:cubicBezTo>
                  <a:cubicBezTo>
                    <a:pt x="842" y="1439"/>
                    <a:pt x="842" y="1439"/>
                    <a:pt x="842" y="1439"/>
                  </a:cubicBezTo>
                  <a:cubicBezTo>
                    <a:pt x="841" y="1444"/>
                    <a:pt x="837" y="1446"/>
                    <a:pt x="833" y="1446"/>
                  </a:cubicBezTo>
                  <a:cubicBezTo>
                    <a:pt x="699" y="1446"/>
                    <a:pt x="699" y="1446"/>
                    <a:pt x="699" y="1446"/>
                  </a:cubicBezTo>
                  <a:cubicBezTo>
                    <a:pt x="694" y="1446"/>
                    <a:pt x="691" y="1444"/>
                    <a:pt x="690" y="1439"/>
                  </a:cubicBezTo>
                  <a:cubicBezTo>
                    <a:pt x="668" y="1305"/>
                    <a:pt x="668" y="1305"/>
                    <a:pt x="668" y="1305"/>
                  </a:cubicBezTo>
                  <a:cubicBezTo>
                    <a:pt x="665" y="1288"/>
                    <a:pt x="652" y="1275"/>
                    <a:pt x="636" y="1270"/>
                  </a:cubicBezTo>
                  <a:cubicBezTo>
                    <a:pt x="590" y="1259"/>
                    <a:pt x="546" y="1240"/>
                    <a:pt x="505" y="1217"/>
                  </a:cubicBezTo>
                  <a:cubicBezTo>
                    <a:pt x="498" y="1213"/>
                    <a:pt x="491" y="1211"/>
                    <a:pt x="483" y="1211"/>
                  </a:cubicBezTo>
                  <a:cubicBezTo>
                    <a:pt x="475" y="1211"/>
                    <a:pt x="466" y="1213"/>
                    <a:pt x="458" y="1219"/>
                  </a:cubicBezTo>
                  <a:cubicBezTo>
                    <a:pt x="346" y="1299"/>
                    <a:pt x="346" y="1299"/>
                    <a:pt x="346" y="1299"/>
                  </a:cubicBezTo>
                  <a:cubicBezTo>
                    <a:pt x="345" y="1300"/>
                    <a:pt x="343" y="1300"/>
                    <a:pt x="341" y="1300"/>
                  </a:cubicBezTo>
                  <a:cubicBezTo>
                    <a:pt x="340" y="1300"/>
                    <a:pt x="338" y="1300"/>
                    <a:pt x="335" y="1298"/>
                  </a:cubicBezTo>
                  <a:cubicBezTo>
                    <a:pt x="240" y="1202"/>
                    <a:pt x="240" y="1202"/>
                    <a:pt x="240" y="1202"/>
                  </a:cubicBezTo>
                  <a:cubicBezTo>
                    <a:pt x="237" y="1199"/>
                    <a:pt x="237" y="1195"/>
                    <a:pt x="239" y="1191"/>
                  </a:cubicBezTo>
                  <a:cubicBezTo>
                    <a:pt x="318" y="1081"/>
                    <a:pt x="318" y="1081"/>
                    <a:pt x="318" y="1081"/>
                  </a:cubicBezTo>
                  <a:cubicBezTo>
                    <a:pt x="328" y="1067"/>
                    <a:pt x="328" y="1048"/>
                    <a:pt x="320" y="1034"/>
                  </a:cubicBezTo>
                  <a:cubicBezTo>
                    <a:pt x="295" y="992"/>
                    <a:pt x="276" y="947"/>
                    <a:pt x="263" y="900"/>
                  </a:cubicBezTo>
                  <a:cubicBezTo>
                    <a:pt x="259" y="884"/>
                    <a:pt x="245" y="871"/>
                    <a:pt x="229" y="868"/>
                  </a:cubicBezTo>
                  <a:cubicBezTo>
                    <a:pt x="93" y="845"/>
                    <a:pt x="93" y="845"/>
                    <a:pt x="93" y="845"/>
                  </a:cubicBezTo>
                  <a:cubicBezTo>
                    <a:pt x="89" y="845"/>
                    <a:pt x="86" y="841"/>
                    <a:pt x="86" y="837"/>
                  </a:cubicBezTo>
                  <a:cubicBezTo>
                    <a:pt x="86" y="702"/>
                    <a:pt x="86" y="702"/>
                    <a:pt x="86" y="702"/>
                  </a:cubicBezTo>
                  <a:cubicBezTo>
                    <a:pt x="86" y="698"/>
                    <a:pt x="89" y="694"/>
                    <a:pt x="93" y="694"/>
                  </a:cubicBezTo>
                  <a:cubicBezTo>
                    <a:pt x="227" y="671"/>
                    <a:pt x="227" y="671"/>
                    <a:pt x="227" y="671"/>
                  </a:cubicBezTo>
                  <a:cubicBezTo>
                    <a:pt x="244" y="669"/>
                    <a:pt x="258" y="656"/>
                    <a:pt x="262" y="639"/>
                  </a:cubicBezTo>
                  <a:cubicBezTo>
                    <a:pt x="274" y="592"/>
                    <a:pt x="292" y="547"/>
                    <a:pt x="316" y="505"/>
                  </a:cubicBezTo>
                  <a:cubicBezTo>
                    <a:pt x="325" y="490"/>
                    <a:pt x="324" y="472"/>
                    <a:pt x="314" y="458"/>
                  </a:cubicBezTo>
                  <a:cubicBezTo>
                    <a:pt x="235" y="346"/>
                    <a:pt x="235" y="346"/>
                    <a:pt x="235" y="346"/>
                  </a:cubicBezTo>
                  <a:cubicBezTo>
                    <a:pt x="232" y="343"/>
                    <a:pt x="233" y="338"/>
                    <a:pt x="236" y="335"/>
                  </a:cubicBezTo>
                  <a:cubicBezTo>
                    <a:pt x="331" y="240"/>
                    <a:pt x="331" y="240"/>
                    <a:pt x="331" y="240"/>
                  </a:cubicBezTo>
                  <a:cubicBezTo>
                    <a:pt x="333" y="238"/>
                    <a:pt x="335" y="237"/>
                    <a:pt x="337" y="237"/>
                  </a:cubicBezTo>
                  <a:cubicBezTo>
                    <a:pt x="339" y="237"/>
                    <a:pt x="340" y="238"/>
                    <a:pt x="342" y="239"/>
                  </a:cubicBezTo>
                  <a:cubicBezTo>
                    <a:pt x="452" y="318"/>
                    <a:pt x="452" y="318"/>
                    <a:pt x="452" y="318"/>
                  </a:cubicBezTo>
                  <a:cubicBezTo>
                    <a:pt x="466" y="328"/>
                    <a:pt x="485" y="328"/>
                    <a:pt x="500" y="320"/>
                  </a:cubicBezTo>
                  <a:cubicBezTo>
                    <a:pt x="541" y="295"/>
                    <a:pt x="586" y="276"/>
                    <a:pt x="633" y="263"/>
                  </a:cubicBezTo>
                  <a:cubicBezTo>
                    <a:pt x="650" y="259"/>
                    <a:pt x="662" y="245"/>
                    <a:pt x="665" y="229"/>
                  </a:cubicBezTo>
                  <a:cubicBezTo>
                    <a:pt x="688" y="93"/>
                    <a:pt x="688" y="93"/>
                    <a:pt x="688" y="93"/>
                  </a:cubicBezTo>
                  <a:cubicBezTo>
                    <a:pt x="689" y="89"/>
                    <a:pt x="692" y="86"/>
                    <a:pt x="696" y="86"/>
                  </a:cubicBezTo>
                  <a:cubicBezTo>
                    <a:pt x="831" y="86"/>
                    <a:pt x="831" y="86"/>
                    <a:pt x="831" y="86"/>
                  </a:cubicBezTo>
                  <a:cubicBezTo>
                    <a:pt x="835" y="86"/>
                    <a:pt x="839" y="89"/>
                    <a:pt x="839" y="93"/>
                  </a:cubicBezTo>
                  <a:cubicBezTo>
                    <a:pt x="862" y="227"/>
                    <a:pt x="862" y="227"/>
                    <a:pt x="862" y="227"/>
                  </a:cubicBezTo>
                  <a:cubicBezTo>
                    <a:pt x="865" y="244"/>
                    <a:pt x="877" y="258"/>
                    <a:pt x="894" y="262"/>
                  </a:cubicBezTo>
                  <a:cubicBezTo>
                    <a:pt x="942" y="274"/>
                    <a:pt x="988" y="293"/>
                    <a:pt x="1031" y="318"/>
                  </a:cubicBezTo>
                  <a:cubicBezTo>
                    <a:pt x="1046" y="327"/>
                    <a:pt x="1064" y="326"/>
                    <a:pt x="1078" y="316"/>
                  </a:cubicBezTo>
                  <a:cubicBezTo>
                    <a:pt x="1188" y="237"/>
                    <a:pt x="1188" y="237"/>
                    <a:pt x="1188" y="237"/>
                  </a:cubicBezTo>
                  <a:cubicBezTo>
                    <a:pt x="1190" y="236"/>
                    <a:pt x="1192" y="235"/>
                    <a:pt x="1193" y="235"/>
                  </a:cubicBezTo>
                  <a:cubicBezTo>
                    <a:pt x="1195" y="235"/>
                    <a:pt x="1197" y="236"/>
                    <a:pt x="1199" y="238"/>
                  </a:cubicBezTo>
                  <a:cubicBezTo>
                    <a:pt x="1295" y="333"/>
                    <a:pt x="1295" y="333"/>
                    <a:pt x="1295" y="333"/>
                  </a:cubicBezTo>
                  <a:cubicBezTo>
                    <a:pt x="1298" y="336"/>
                    <a:pt x="1298" y="341"/>
                    <a:pt x="1296" y="344"/>
                  </a:cubicBezTo>
                  <a:cubicBezTo>
                    <a:pt x="1217" y="455"/>
                    <a:pt x="1217" y="455"/>
                    <a:pt x="1217" y="455"/>
                  </a:cubicBezTo>
                  <a:cubicBezTo>
                    <a:pt x="1207" y="469"/>
                    <a:pt x="1206" y="487"/>
                    <a:pt x="1215" y="502"/>
                  </a:cubicBezTo>
                  <a:cubicBezTo>
                    <a:pt x="1240" y="544"/>
                    <a:pt x="1258" y="589"/>
                    <a:pt x="1270" y="636"/>
                  </a:cubicBezTo>
                  <a:cubicBezTo>
                    <a:pt x="1275" y="653"/>
                    <a:pt x="1288" y="665"/>
                    <a:pt x="1305" y="668"/>
                  </a:cubicBezTo>
                  <a:cubicBezTo>
                    <a:pt x="1439" y="691"/>
                    <a:pt x="1439" y="691"/>
                    <a:pt x="1439" y="691"/>
                  </a:cubicBezTo>
                  <a:cubicBezTo>
                    <a:pt x="1444" y="691"/>
                    <a:pt x="1446" y="695"/>
                    <a:pt x="1446" y="699"/>
                  </a:cubicBezTo>
                  <a:cubicBezTo>
                    <a:pt x="1446" y="834"/>
                    <a:pt x="1446" y="834"/>
                    <a:pt x="1446" y="834"/>
                  </a:cubicBezTo>
                  <a:close/>
                  <a:moveTo>
                    <a:pt x="1446" y="834"/>
                  </a:moveTo>
                  <a:cubicBezTo>
                    <a:pt x="1446" y="834"/>
                    <a:pt x="1446" y="834"/>
                    <a:pt x="1446" y="8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89">
              <a:extLst>
                <a:ext uri="{FF2B5EF4-FFF2-40B4-BE49-F238E27FC236}">
                  <a16:creationId xmlns="" xmlns:a16="http://schemas.microsoft.com/office/drawing/2014/main" id="{AE31F031-B0F4-4607-A7E3-53B3CDC49D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57" y="3056"/>
              <a:ext cx="143" cy="143"/>
            </a:xfrm>
            <a:custGeom>
              <a:avLst/>
              <a:gdLst>
                <a:gd name="T0" fmla="*/ 330 w 661"/>
                <a:gd name="T1" fmla="*/ 0 h 661"/>
                <a:gd name="T2" fmla="*/ 0 w 661"/>
                <a:gd name="T3" fmla="*/ 330 h 661"/>
                <a:gd name="T4" fmla="*/ 330 w 661"/>
                <a:gd name="T5" fmla="*/ 661 h 661"/>
                <a:gd name="T6" fmla="*/ 661 w 661"/>
                <a:gd name="T7" fmla="*/ 330 h 661"/>
                <a:gd name="T8" fmla="*/ 330 w 661"/>
                <a:gd name="T9" fmla="*/ 0 h 661"/>
                <a:gd name="T10" fmla="*/ 330 w 661"/>
                <a:gd name="T11" fmla="*/ 574 h 661"/>
                <a:gd name="T12" fmla="*/ 86 w 661"/>
                <a:gd name="T13" fmla="*/ 330 h 661"/>
                <a:gd name="T14" fmla="*/ 330 w 661"/>
                <a:gd name="T15" fmla="*/ 86 h 661"/>
                <a:gd name="T16" fmla="*/ 574 w 661"/>
                <a:gd name="T17" fmla="*/ 330 h 661"/>
                <a:gd name="T18" fmla="*/ 330 w 661"/>
                <a:gd name="T19" fmla="*/ 574 h 661"/>
                <a:gd name="T20" fmla="*/ 330 w 661"/>
                <a:gd name="T21" fmla="*/ 574 h 661"/>
                <a:gd name="T22" fmla="*/ 330 w 661"/>
                <a:gd name="T23" fmla="*/ 574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1" h="661">
                  <a:moveTo>
                    <a:pt x="330" y="0"/>
                  </a:moveTo>
                  <a:cubicBezTo>
                    <a:pt x="148" y="0"/>
                    <a:pt x="0" y="148"/>
                    <a:pt x="0" y="330"/>
                  </a:cubicBezTo>
                  <a:cubicBezTo>
                    <a:pt x="0" y="513"/>
                    <a:pt x="148" y="661"/>
                    <a:pt x="330" y="661"/>
                  </a:cubicBezTo>
                  <a:cubicBezTo>
                    <a:pt x="512" y="661"/>
                    <a:pt x="661" y="513"/>
                    <a:pt x="661" y="330"/>
                  </a:cubicBezTo>
                  <a:cubicBezTo>
                    <a:pt x="661" y="148"/>
                    <a:pt x="512" y="0"/>
                    <a:pt x="330" y="0"/>
                  </a:cubicBezTo>
                  <a:close/>
                  <a:moveTo>
                    <a:pt x="330" y="574"/>
                  </a:moveTo>
                  <a:cubicBezTo>
                    <a:pt x="195" y="574"/>
                    <a:pt x="86" y="465"/>
                    <a:pt x="86" y="330"/>
                  </a:cubicBezTo>
                  <a:cubicBezTo>
                    <a:pt x="86" y="195"/>
                    <a:pt x="195" y="86"/>
                    <a:pt x="330" y="86"/>
                  </a:cubicBezTo>
                  <a:cubicBezTo>
                    <a:pt x="465" y="86"/>
                    <a:pt x="574" y="195"/>
                    <a:pt x="574" y="330"/>
                  </a:cubicBezTo>
                  <a:cubicBezTo>
                    <a:pt x="574" y="465"/>
                    <a:pt x="465" y="574"/>
                    <a:pt x="330" y="574"/>
                  </a:cubicBezTo>
                  <a:close/>
                  <a:moveTo>
                    <a:pt x="330" y="574"/>
                  </a:moveTo>
                  <a:cubicBezTo>
                    <a:pt x="330" y="574"/>
                    <a:pt x="330" y="574"/>
                    <a:pt x="330" y="5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06210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3" grpId="0"/>
      <p:bldP spid="14" grpId="0" animBg="1"/>
      <p:bldP spid="15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>
            <a:extLst>
              <a:ext uri="{FF2B5EF4-FFF2-40B4-BE49-F238E27FC236}">
                <a16:creationId xmlns="" xmlns:a16="http://schemas.microsoft.com/office/drawing/2014/main" id="{7349F19F-0CA8-4BD9-BB5B-3EBA1EB08F41}"/>
              </a:ext>
            </a:extLst>
          </p:cNvPr>
          <p:cNvSpPr/>
          <p:nvPr/>
        </p:nvSpPr>
        <p:spPr>
          <a:xfrm>
            <a:off x="0" y="-1"/>
            <a:ext cx="7488464" cy="6858000"/>
          </a:xfrm>
          <a:custGeom>
            <a:avLst/>
            <a:gdLst>
              <a:gd name="connsiteX0" fmla="*/ 0 w 7488464"/>
              <a:gd name="connsiteY0" fmla="*/ 0 h 6858000"/>
              <a:gd name="connsiteX1" fmla="*/ 1392464 w 7488464"/>
              <a:gd name="connsiteY1" fmla="*/ 0 h 6858000"/>
              <a:gd name="connsiteX2" fmla="*/ 7488464 w 7488464"/>
              <a:gd name="connsiteY2" fmla="*/ 6858000 h 6858000"/>
              <a:gd name="connsiteX3" fmla="*/ 1392464 w 7488464"/>
              <a:gd name="connsiteY3" fmla="*/ 6858000 h 6858000"/>
              <a:gd name="connsiteX4" fmla="*/ 0 w 748846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88464" h="6858000">
                <a:moveTo>
                  <a:pt x="0" y="0"/>
                </a:moveTo>
                <a:lnTo>
                  <a:pt x="1392464" y="0"/>
                </a:lnTo>
                <a:lnTo>
                  <a:pt x="7488464" y="6858000"/>
                </a:lnTo>
                <a:lnTo>
                  <a:pt x="139246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9B359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PA_矩形 43">
            <a:extLst>
              <a:ext uri="{FF2B5EF4-FFF2-40B4-BE49-F238E27FC236}">
                <a16:creationId xmlns="" xmlns:a16="http://schemas.microsoft.com/office/drawing/2014/main" id="{BA56C56D-87E0-46DC-BA29-CCB65CC6AED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2875402" y="1553378"/>
            <a:ext cx="8125972" cy="3751244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="" xmlns:a16="http://schemas.microsoft.com/office/drawing/2014/main" id="{D06372BB-7887-4BB9-97D9-CAA2439E7609}"/>
              </a:ext>
            </a:extLst>
          </p:cNvPr>
          <p:cNvSpPr/>
          <p:nvPr/>
        </p:nvSpPr>
        <p:spPr>
          <a:xfrm>
            <a:off x="1190625" y="851053"/>
            <a:ext cx="4905375" cy="5155894"/>
          </a:xfrm>
          <a:prstGeom prst="rect">
            <a:avLst/>
          </a:prstGeom>
          <a:solidFill>
            <a:srgbClr val="F9FAFB"/>
          </a:solidFill>
          <a:ln w="25400">
            <a:noFill/>
          </a:ln>
          <a:effectLst>
            <a:outerShdw blurRad="63500" sx="101000" sy="101000" algn="ctr" rotWithShape="0">
              <a:srgbClr val="969F9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107">
            <a:extLst>
              <a:ext uri="{FF2B5EF4-FFF2-40B4-BE49-F238E27FC236}">
                <a16:creationId xmlns="" xmlns:a16="http://schemas.microsoft.com/office/drawing/2014/main" id="{4A1CEEB1-BF24-4AF2-A1FB-4FCD4AC27C3F}"/>
              </a:ext>
            </a:extLst>
          </p:cNvPr>
          <p:cNvSpPr>
            <a:spLocks noEditPoints="1"/>
          </p:cNvSpPr>
          <p:nvPr/>
        </p:nvSpPr>
        <p:spPr bwMode="auto">
          <a:xfrm>
            <a:off x="1725636" y="1276349"/>
            <a:ext cx="1389392" cy="1536297"/>
          </a:xfrm>
          <a:custGeom>
            <a:avLst/>
            <a:gdLst>
              <a:gd name="T0" fmla="*/ 1487 w 1489"/>
              <a:gd name="T1" fmla="*/ 913 h 1530"/>
              <a:gd name="T2" fmla="*/ 1405 w 1489"/>
              <a:gd name="T3" fmla="*/ 606 h 1530"/>
              <a:gd name="T4" fmla="*/ 991 w 1489"/>
              <a:gd name="T5" fmla="*/ 565 h 1530"/>
              <a:gd name="T6" fmla="*/ 940 w 1489"/>
              <a:gd name="T7" fmla="*/ 575 h 1530"/>
              <a:gd name="T8" fmla="*/ 972 w 1489"/>
              <a:gd name="T9" fmla="*/ 79 h 1530"/>
              <a:gd name="T10" fmla="*/ 747 w 1489"/>
              <a:gd name="T11" fmla="*/ 28 h 1530"/>
              <a:gd name="T12" fmla="*/ 460 w 1489"/>
              <a:gd name="T13" fmla="*/ 649 h 1530"/>
              <a:gd name="T14" fmla="*/ 392 w 1489"/>
              <a:gd name="T15" fmla="*/ 747 h 1530"/>
              <a:gd name="T16" fmla="*/ 133 w 1489"/>
              <a:gd name="T17" fmla="*/ 731 h 1530"/>
              <a:gd name="T18" fmla="*/ 0 w 1489"/>
              <a:gd name="T19" fmla="*/ 1385 h 1530"/>
              <a:gd name="T20" fmla="*/ 328 w 1489"/>
              <a:gd name="T21" fmla="*/ 1518 h 1530"/>
              <a:gd name="T22" fmla="*/ 480 w 1489"/>
              <a:gd name="T23" fmla="*/ 1502 h 1530"/>
              <a:gd name="T24" fmla="*/ 1014 w 1489"/>
              <a:gd name="T25" fmla="*/ 1530 h 1530"/>
              <a:gd name="T26" fmla="*/ 1362 w 1489"/>
              <a:gd name="T27" fmla="*/ 1393 h 1530"/>
              <a:gd name="T28" fmla="*/ 1456 w 1489"/>
              <a:gd name="T29" fmla="*/ 1105 h 1530"/>
              <a:gd name="T30" fmla="*/ 133 w 1489"/>
              <a:gd name="T31" fmla="*/ 1431 h 1530"/>
              <a:gd name="T32" fmla="*/ 86 w 1489"/>
              <a:gd name="T33" fmla="*/ 864 h 1530"/>
              <a:gd name="T34" fmla="*/ 328 w 1489"/>
              <a:gd name="T35" fmla="*/ 818 h 1530"/>
              <a:gd name="T36" fmla="*/ 375 w 1489"/>
              <a:gd name="T37" fmla="*/ 1384 h 1530"/>
              <a:gd name="T38" fmla="*/ 133 w 1489"/>
              <a:gd name="T39" fmla="*/ 1431 h 1530"/>
              <a:gd name="T40" fmla="*/ 1355 w 1489"/>
              <a:gd name="T41" fmla="*/ 1055 h 1530"/>
              <a:gd name="T42" fmla="*/ 1310 w 1489"/>
              <a:gd name="T43" fmla="*/ 1219 h 1530"/>
              <a:gd name="T44" fmla="*/ 1286 w 1489"/>
              <a:gd name="T45" fmla="*/ 1351 h 1530"/>
              <a:gd name="T46" fmla="*/ 912 w 1489"/>
              <a:gd name="T47" fmla="*/ 1439 h 1530"/>
              <a:gd name="T48" fmla="*/ 491 w 1489"/>
              <a:gd name="T49" fmla="*/ 1417 h 1530"/>
              <a:gd name="T50" fmla="*/ 459 w 1489"/>
              <a:gd name="T51" fmla="*/ 1413 h 1530"/>
              <a:gd name="T52" fmla="*/ 461 w 1489"/>
              <a:gd name="T53" fmla="*/ 864 h 1530"/>
              <a:gd name="T54" fmla="*/ 515 w 1489"/>
              <a:gd name="T55" fmla="*/ 715 h 1530"/>
              <a:gd name="T56" fmla="*/ 807 w 1489"/>
              <a:gd name="T57" fmla="*/ 179 h 1530"/>
              <a:gd name="T58" fmla="*/ 901 w 1489"/>
              <a:gd name="T59" fmla="*/ 129 h 1530"/>
              <a:gd name="T60" fmla="*/ 882 w 1489"/>
              <a:gd name="T61" fmla="*/ 648 h 1530"/>
              <a:gd name="T62" fmla="*/ 1007 w 1489"/>
              <a:gd name="T63" fmla="*/ 649 h 1530"/>
              <a:gd name="T64" fmla="*/ 1347 w 1489"/>
              <a:gd name="T65" fmla="*/ 669 h 1530"/>
              <a:gd name="T66" fmla="*/ 1365 w 1489"/>
              <a:gd name="T67" fmla="*/ 842 h 1530"/>
              <a:gd name="T68" fmla="*/ 1361 w 1489"/>
              <a:gd name="T69" fmla="*/ 1003 h 1530"/>
              <a:gd name="T70" fmla="*/ 1361 w 1489"/>
              <a:gd name="T71" fmla="*/ 1003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89" h="1530">
                <a:moveTo>
                  <a:pt x="1443" y="1040"/>
                </a:moveTo>
                <a:cubicBezTo>
                  <a:pt x="1474" y="1000"/>
                  <a:pt x="1489" y="957"/>
                  <a:pt x="1487" y="913"/>
                </a:cubicBezTo>
                <a:cubicBezTo>
                  <a:pt x="1485" y="865"/>
                  <a:pt x="1464" y="827"/>
                  <a:pt x="1446" y="803"/>
                </a:cubicBezTo>
                <a:cubicBezTo>
                  <a:pt x="1467" y="751"/>
                  <a:pt x="1475" y="670"/>
                  <a:pt x="1405" y="606"/>
                </a:cubicBezTo>
                <a:cubicBezTo>
                  <a:pt x="1354" y="560"/>
                  <a:pt x="1268" y="539"/>
                  <a:pt x="1148" y="545"/>
                </a:cubicBezTo>
                <a:cubicBezTo>
                  <a:pt x="1064" y="549"/>
                  <a:pt x="994" y="564"/>
                  <a:pt x="991" y="565"/>
                </a:cubicBezTo>
                <a:cubicBezTo>
                  <a:pt x="990" y="565"/>
                  <a:pt x="990" y="565"/>
                  <a:pt x="990" y="565"/>
                </a:cubicBezTo>
                <a:cubicBezTo>
                  <a:pt x="974" y="568"/>
                  <a:pt x="957" y="571"/>
                  <a:pt x="940" y="575"/>
                </a:cubicBezTo>
                <a:cubicBezTo>
                  <a:pt x="939" y="555"/>
                  <a:pt x="942" y="504"/>
                  <a:pt x="980" y="389"/>
                </a:cubicBezTo>
                <a:cubicBezTo>
                  <a:pt x="1025" y="253"/>
                  <a:pt x="1022" y="149"/>
                  <a:pt x="972" y="79"/>
                </a:cubicBezTo>
                <a:cubicBezTo>
                  <a:pt x="919" y="6"/>
                  <a:pt x="834" y="0"/>
                  <a:pt x="809" y="0"/>
                </a:cubicBezTo>
                <a:cubicBezTo>
                  <a:pt x="785" y="0"/>
                  <a:pt x="763" y="10"/>
                  <a:pt x="747" y="28"/>
                </a:cubicBezTo>
                <a:cubicBezTo>
                  <a:pt x="712" y="69"/>
                  <a:pt x="716" y="146"/>
                  <a:pt x="720" y="181"/>
                </a:cubicBezTo>
                <a:cubicBezTo>
                  <a:pt x="678" y="294"/>
                  <a:pt x="560" y="572"/>
                  <a:pt x="460" y="649"/>
                </a:cubicBezTo>
                <a:cubicBezTo>
                  <a:pt x="458" y="650"/>
                  <a:pt x="456" y="652"/>
                  <a:pt x="454" y="653"/>
                </a:cubicBezTo>
                <a:cubicBezTo>
                  <a:pt x="425" y="684"/>
                  <a:pt x="405" y="718"/>
                  <a:pt x="392" y="747"/>
                </a:cubicBezTo>
                <a:cubicBezTo>
                  <a:pt x="373" y="737"/>
                  <a:pt x="351" y="731"/>
                  <a:pt x="328" y="731"/>
                </a:cubicBezTo>
                <a:cubicBezTo>
                  <a:pt x="133" y="731"/>
                  <a:pt x="133" y="731"/>
                  <a:pt x="133" y="731"/>
                </a:cubicBezTo>
                <a:cubicBezTo>
                  <a:pt x="60" y="731"/>
                  <a:pt x="0" y="791"/>
                  <a:pt x="0" y="865"/>
                </a:cubicBezTo>
                <a:cubicBezTo>
                  <a:pt x="0" y="1385"/>
                  <a:pt x="0" y="1385"/>
                  <a:pt x="0" y="1385"/>
                </a:cubicBezTo>
                <a:cubicBezTo>
                  <a:pt x="0" y="1458"/>
                  <a:pt x="60" y="1518"/>
                  <a:pt x="133" y="1518"/>
                </a:cubicBezTo>
                <a:cubicBezTo>
                  <a:pt x="328" y="1518"/>
                  <a:pt x="328" y="1518"/>
                  <a:pt x="328" y="1518"/>
                </a:cubicBezTo>
                <a:cubicBezTo>
                  <a:pt x="357" y="1518"/>
                  <a:pt x="383" y="1509"/>
                  <a:pt x="405" y="1493"/>
                </a:cubicBezTo>
                <a:cubicBezTo>
                  <a:pt x="480" y="1502"/>
                  <a:pt x="480" y="1502"/>
                  <a:pt x="480" y="1502"/>
                </a:cubicBezTo>
                <a:cubicBezTo>
                  <a:pt x="492" y="1504"/>
                  <a:pt x="697" y="1530"/>
                  <a:pt x="907" y="1526"/>
                </a:cubicBezTo>
                <a:cubicBezTo>
                  <a:pt x="945" y="1529"/>
                  <a:pt x="981" y="1530"/>
                  <a:pt x="1014" y="1530"/>
                </a:cubicBezTo>
                <a:cubicBezTo>
                  <a:pt x="1071" y="1530"/>
                  <a:pt x="1121" y="1526"/>
                  <a:pt x="1163" y="1517"/>
                </a:cubicBezTo>
                <a:cubicBezTo>
                  <a:pt x="1261" y="1496"/>
                  <a:pt x="1328" y="1454"/>
                  <a:pt x="1362" y="1393"/>
                </a:cubicBezTo>
                <a:cubicBezTo>
                  <a:pt x="1388" y="1347"/>
                  <a:pt x="1388" y="1300"/>
                  <a:pt x="1383" y="1271"/>
                </a:cubicBezTo>
                <a:cubicBezTo>
                  <a:pt x="1447" y="1213"/>
                  <a:pt x="1458" y="1149"/>
                  <a:pt x="1456" y="1105"/>
                </a:cubicBezTo>
                <a:cubicBezTo>
                  <a:pt x="1455" y="1079"/>
                  <a:pt x="1449" y="1057"/>
                  <a:pt x="1443" y="1040"/>
                </a:cubicBezTo>
                <a:close/>
                <a:moveTo>
                  <a:pt x="133" y="1431"/>
                </a:moveTo>
                <a:cubicBezTo>
                  <a:pt x="107" y="1431"/>
                  <a:pt x="86" y="1410"/>
                  <a:pt x="86" y="1385"/>
                </a:cubicBezTo>
                <a:cubicBezTo>
                  <a:pt x="86" y="864"/>
                  <a:pt x="86" y="864"/>
                  <a:pt x="86" y="864"/>
                </a:cubicBezTo>
                <a:cubicBezTo>
                  <a:pt x="86" y="838"/>
                  <a:pt x="108" y="818"/>
                  <a:pt x="133" y="818"/>
                </a:cubicBezTo>
                <a:cubicBezTo>
                  <a:pt x="328" y="818"/>
                  <a:pt x="328" y="818"/>
                  <a:pt x="328" y="818"/>
                </a:cubicBezTo>
                <a:cubicBezTo>
                  <a:pt x="354" y="818"/>
                  <a:pt x="375" y="839"/>
                  <a:pt x="375" y="864"/>
                </a:cubicBezTo>
                <a:cubicBezTo>
                  <a:pt x="375" y="1384"/>
                  <a:pt x="375" y="1384"/>
                  <a:pt x="375" y="1384"/>
                </a:cubicBezTo>
                <a:cubicBezTo>
                  <a:pt x="375" y="1410"/>
                  <a:pt x="354" y="1431"/>
                  <a:pt x="328" y="1431"/>
                </a:cubicBezTo>
                <a:cubicBezTo>
                  <a:pt x="133" y="1431"/>
                  <a:pt x="133" y="1431"/>
                  <a:pt x="133" y="1431"/>
                </a:cubicBezTo>
                <a:close/>
                <a:moveTo>
                  <a:pt x="1361" y="1003"/>
                </a:moveTo>
                <a:cubicBezTo>
                  <a:pt x="1348" y="1017"/>
                  <a:pt x="1345" y="1038"/>
                  <a:pt x="1355" y="1055"/>
                </a:cubicBezTo>
                <a:cubicBezTo>
                  <a:pt x="1355" y="1055"/>
                  <a:pt x="1368" y="1078"/>
                  <a:pt x="1370" y="1108"/>
                </a:cubicBezTo>
                <a:cubicBezTo>
                  <a:pt x="1372" y="1150"/>
                  <a:pt x="1352" y="1187"/>
                  <a:pt x="1310" y="1219"/>
                </a:cubicBezTo>
                <a:cubicBezTo>
                  <a:pt x="1295" y="1231"/>
                  <a:pt x="1289" y="1251"/>
                  <a:pt x="1295" y="1268"/>
                </a:cubicBezTo>
                <a:cubicBezTo>
                  <a:pt x="1295" y="1269"/>
                  <a:pt x="1309" y="1311"/>
                  <a:pt x="1286" y="1351"/>
                </a:cubicBezTo>
                <a:cubicBezTo>
                  <a:pt x="1265" y="1389"/>
                  <a:pt x="1217" y="1417"/>
                  <a:pt x="1145" y="1432"/>
                </a:cubicBezTo>
                <a:cubicBezTo>
                  <a:pt x="1087" y="1445"/>
                  <a:pt x="1008" y="1447"/>
                  <a:pt x="912" y="1439"/>
                </a:cubicBezTo>
                <a:cubicBezTo>
                  <a:pt x="907" y="1439"/>
                  <a:pt x="907" y="1439"/>
                  <a:pt x="907" y="1439"/>
                </a:cubicBezTo>
                <a:cubicBezTo>
                  <a:pt x="701" y="1444"/>
                  <a:pt x="493" y="1417"/>
                  <a:pt x="491" y="1417"/>
                </a:cubicBezTo>
                <a:cubicBezTo>
                  <a:pt x="491" y="1417"/>
                  <a:pt x="491" y="1417"/>
                  <a:pt x="491" y="1417"/>
                </a:cubicBezTo>
                <a:cubicBezTo>
                  <a:pt x="459" y="1413"/>
                  <a:pt x="459" y="1413"/>
                  <a:pt x="459" y="1413"/>
                </a:cubicBezTo>
                <a:cubicBezTo>
                  <a:pt x="460" y="1404"/>
                  <a:pt x="461" y="1394"/>
                  <a:pt x="461" y="1385"/>
                </a:cubicBezTo>
                <a:cubicBezTo>
                  <a:pt x="461" y="864"/>
                  <a:pt x="461" y="864"/>
                  <a:pt x="461" y="864"/>
                </a:cubicBezTo>
                <a:cubicBezTo>
                  <a:pt x="461" y="851"/>
                  <a:pt x="459" y="837"/>
                  <a:pt x="455" y="825"/>
                </a:cubicBezTo>
                <a:cubicBezTo>
                  <a:pt x="461" y="803"/>
                  <a:pt x="477" y="755"/>
                  <a:pt x="515" y="715"/>
                </a:cubicBezTo>
                <a:cubicBezTo>
                  <a:pt x="659" y="601"/>
                  <a:pt x="799" y="217"/>
                  <a:pt x="805" y="200"/>
                </a:cubicBezTo>
                <a:cubicBezTo>
                  <a:pt x="808" y="193"/>
                  <a:pt x="808" y="186"/>
                  <a:pt x="807" y="179"/>
                </a:cubicBezTo>
                <a:cubicBezTo>
                  <a:pt x="802" y="143"/>
                  <a:pt x="804" y="99"/>
                  <a:pt x="811" y="86"/>
                </a:cubicBezTo>
                <a:cubicBezTo>
                  <a:pt x="828" y="86"/>
                  <a:pt x="874" y="91"/>
                  <a:pt x="901" y="129"/>
                </a:cubicBezTo>
                <a:cubicBezTo>
                  <a:pt x="934" y="174"/>
                  <a:pt x="933" y="255"/>
                  <a:pt x="898" y="362"/>
                </a:cubicBezTo>
                <a:cubicBezTo>
                  <a:pt x="844" y="524"/>
                  <a:pt x="839" y="610"/>
                  <a:pt x="882" y="648"/>
                </a:cubicBezTo>
                <a:cubicBezTo>
                  <a:pt x="903" y="667"/>
                  <a:pt x="931" y="668"/>
                  <a:pt x="952" y="660"/>
                </a:cubicBezTo>
                <a:cubicBezTo>
                  <a:pt x="971" y="656"/>
                  <a:pt x="990" y="652"/>
                  <a:pt x="1007" y="649"/>
                </a:cubicBezTo>
                <a:cubicBezTo>
                  <a:pt x="1009" y="649"/>
                  <a:pt x="1010" y="649"/>
                  <a:pt x="1012" y="648"/>
                </a:cubicBezTo>
                <a:cubicBezTo>
                  <a:pt x="1110" y="627"/>
                  <a:pt x="1286" y="614"/>
                  <a:pt x="1347" y="669"/>
                </a:cubicBezTo>
                <a:cubicBezTo>
                  <a:pt x="1399" y="717"/>
                  <a:pt x="1362" y="779"/>
                  <a:pt x="1358" y="786"/>
                </a:cubicBezTo>
                <a:cubicBezTo>
                  <a:pt x="1346" y="804"/>
                  <a:pt x="1349" y="827"/>
                  <a:pt x="1365" y="842"/>
                </a:cubicBezTo>
                <a:cubicBezTo>
                  <a:pt x="1366" y="842"/>
                  <a:pt x="1399" y="874"/>
                  <a:pt x="1401" y="916"/>
                </a:cubicBezTo>
                <a:cubicBezTo>
                  <a:pt x="1402" y="945"/>
                  <a:pt x="1389" y="974"/>
                  <a:pt x="1361" y="1003"/>
                </a:cubicBezTo>
                <a:close/>
                <a:moveTo>
                  <a:pt x="1361" y="1003"/>
                </a:moveTo>
                <a:cubicBezTo>
                  <a:pt x="1361" y="1003"/>
                  <a:pt x="1361" y="1003"/>
                  <a:pt x="1361" y="1003"/>
                </a:cubicBezTo>
              </a:path>
            </a:pathLst>
          </a:custGeom>
          <a:solidFill>
            <a:srgbClr val="F9B35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53">
            <a:extLst>
              <a:ext uri="{FF2B5EF4-FFF2-40B4-BE49-F238E27FC236}">
                <a16:creationId xmlns="" xmlns:a16="http://schemas.microsoft.com/office/drawing/2014/main" id="{6E94D4DC-6BE7-455D-9096-BF0828A95C0B}"/>
              </a:ext>
            </a:extLst>
          </p:cNvPr>
          <p:cNvSpPr>
            <a:spLocks noEditPoints="1"/>
          </p:cNvSpPr>
          <p:nvPr/>
        </p:nvSpPr>
        <p:spPr bwMode="auto">
          <a:xfrm>
            <a:off x="4363897" y="4073624"/>
            <a:ext cx="1223963" cy="1369511"/>
          </a:xfrm>
          <a:custGeom>
            <a:avLst/>
            <a:gdLst>
              <a:gd name="T0" fmla="*/ 1456 w 1489"/>
              <a:gd name="T1" fmla="*/ 430 h 1534"/>
              <a:gd name="T2" fmla="*/ 1362 w 1489"/>
              <a:gd name="T3" fmla="*/ 141 h 1534"/>
              <a:gd name="T4" fmla="*/ 907 w 1489"/>
              <a:gd name="T5" fmla="*/ 8 h 1534"/>
              <a:gd name="T6" fmla="*/ 405 w 1489"/>
              <a:gd name="T7" fmla="*/ 41 h 1534"/>
              <a:gd name="T8" fmla="*/ 133 w 1489"/>
              <a:gd name="T9" fmla="*/ 16 h 1534"/>
              <a:gd name="T10" fmla="*/ 0 w 1489"/>
              <a:gd name="T11" fmla="*/ 670 h 1534"/>
              <a:gd name="T12" fmla="*/ 328 w 1489"/>
              <a:gd name="T13" fmla="*/ 803 h 1534"/>
              <a:gd name="T14" fmla="*/ 454 w 1489"/>
              <a:gd name="T15" fmla="*/ 881 h 1534"/>
              <a:gd name="T16" fmla="*/ 720 w 1489"/>
              <a:gd name="T17" fmla="*/ 1353 h 1534"/>
              <a:gd name="T18" fmla="*/ 809 w 1489"/>
              <a:gd name="T19" fmla="*/ 1534 h 1534"/>
              <a:gd name="T20" fmla="*/ 980 w 1489"/>
              <a:gd name="T21" fmla="*/ 1145 h 1534"/>
              <a:gd name="T22" fmla="*/ 991 w 1489"/>
              <a:gd name="T23" fmla="*/ 969 h 1534"/>
              <a:gd name="T24" fmla="*/ 1148 w 1489"/>
              <a:gd name="T25" fmla="*/ 989 h 1534"/>
              <a:gd name="T26" fmla="*/ 1446 w 1489"/>
              <a:gd name="T27" fmla="*/ 731 h 1534"/>
              <a:gd name="T28" fmla="*/ 1443 w 1489"/>
              <a:gd name="T29" fmla="*/ 494 h 1534"/>
              <a:gd name="T30" fmla="*/ 133 w 1489"/>
              <a:gd name="T31" fmla="*/ 717 h 1534"/>
              <a:gd name="T32" fmla="*/ 86 w 1489"/>
              <a:gd name="T33" fmla="*/ 150 h 1534"/>
              <a:gd name="T34" fmla="*/ 328 w 1489"/>
              <a:gd name="T35" fmla="*/ 103 h 1534"/>
              <a:gd name="T36" fmla="*/ 375 w 1489"/>
              <a:gd name="T37" fmla="*/ 670 h 1534"/>
              <a:gd name="T38" fmla="*/ 1358 w 1489"/>
              <a:gd name="T39" fmla="*/ 748 h 1534"/>
              <a:gd name="T40" fmla="*/ 1347 w 1489"/>
              <a:gd name="T41" fmla="*/ 864 h 1534"/>
              <a:gd name="T42" fmla="*/ 1007 w 1489"/>
              <a:gd name="T43" fmla="*/ 885 h 1534"/>
              <a:gd name="T44" fmla="*/ 882 w 1489"/>
              <a:gd name="T45" fmla="*/ 886 h 1534"/>
              <a:gd name="T46" fmla="*/ 901 w 1489"/>
              <a:gd name="T47" fmla="*/ 1405 h 1534"/>
              <a:gd name="T48" fmla="*/ 807 w 1489"/>
              <a:gd name="T49" fmla="*/ 1355 h 1534"/>
              <a:gd name="T50" fmla="*/ 515 w 1489"/>
              <a:gd name="T51" fmla="*/ 819 h 1534"/>
              <a:gd name="T52" fmla="*/ 461 w 1489"/>
              <a:gd name="T53" fmla="*/ 670 h 1534"/>
              <a:gd name="T54" fmla="*/ 459 w 1489"/>
              <a:gd name="T55" fmla="*/ 122 h 1534"/>
              <a:gd name="T56" fmla="*/ 491 w 1489"/>
              <a:gd name="T57" fmla="*/ 118 h 1534"/>
              <a:gd name="T58" fmla="*/ 912 w 1489"/>
              <a:gd name="T59" fmla="*/ 95 h 1534"/>
              <a:gd name="T60" fmla="*/ 1286 w 1489"/>
              <a:gd name="T61" fmla="*/ 183 h 1534"/>
              <a:gd name="T62" fmla="*/ 1310 w 1489"/>
              <a:gd name="T63" fmla="*/ 315 h 1534"/>
              <a:gd name="T64" fmla="*/ 1361 w 1489"/>
              <a:gd name="T65" fmla="*/ 532 h 1534"/>
              <a:gd name="T66" fmla="*/ 1365 w 1489"/>
              <a:gd name="T67" fmla="*/ 693 h 1534"/>
              <a:gd name="T68" fmla="*/ 1358 w 1489"/>
              <a:gd name="T69" fmla="*/ 748 h 1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89" h="1534">
                <a:moveTo>
                  <a:pt x="1443" y="494"/>
                </a:moveTo>
                <a:cubicBezTo>
                  <a:pt x="1449" y="478"/>
                  <a:pt x="1455" y="455"/>
                  <a:pt x="1456" y="430"/>
                </a:cubicBezTo>
                <a:cubicBezTo>
                  <a:pt x="1459" y="385"/>
                  <a:pt x="1447" y="321"/>
                  <a:pt x="1384" y="264"/>
                </a:cubicBezTo>
                <a:cubicBezTo>
                  <a:pt x="1388" y="234"/>
                  <a:pt x="1388" y="188"/>
                  <a:pt x="1362" y="141"/>
                </a:cubicBezTo>
                <a:cubicBezTo>
                  <a:pt x="1328" y="80"/>
                  <a:pt x="1261" y="38"/>
                  <a:pt x="1163" y="17"/>
                </a:cubicBezTo>
                <a:cubicBezTo>
                  <a:pt x="1097" y="3"/>
                  <a:pt x="1011" y="0"/>
                  <a:pt x="907" y="8"/>
                </a:cubicBezTo>
                <a:cubicBezTo>
                  <a:pt x="697" y="4"/>
                  <a:pt x="492" y="30"/>
                  <a:pt x="480" y="32"/>
                </a:cubicBezTo>
                <a:cubicBezTo>
                  <a:pt x="405" y="41"/>
                  <a:pt x="405" y="41"/>
                  <a:pt x="405" y="41"/>
                </a:cubicBezTo>
                <a:cubicBezTo>
                  <a:pt x="383" y="25"/>
                  <a:pt x="357" y="16"/>
                  <a:pt x="328" y="16"/>
                </a:cubicBezTo>
                <a:cubicBezTo>
                  <a:pt x="133" y="16"/>
                  <a:pt x="133" y="16"/>
                  <a:pt x="133" y="16"/>
                </a:cubicBezTo>
                <a:cubicBezTo>
                  <a:pt x="60" y="16"/>
                  <a:pt x="0" y="76"/>
                  <a:pt x="0" y="150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743"/>
                  <a:pt x="60" y="803"/>
                  <a:pt x="133" y="803"/>
                </a:cubicBezTo>
                <a:cubicBezTo>
                  <a:pt x="328" y="803"/>
                  <a:pt x="328" y="803"/>
                  <a:pt x="328" y="803"/>
                </a:cubicBezTo>
                <a:cubicBezTo>
                  <a:pt x="351" y="803"/>
                  <a:pt x="373" y="797"/>
                  <a:pt x="392" y="787"/>
                </a:cubicBezTo>
                <a:cubicBezTo>
                  <a:pt x="405" y="816"/>
                  <a:pt x="425" y="850"/>
                  <a:pt x="454" y="881"/>
                </a:cubicBezTo>
                <a:cubicBezTo>
                  <a:pt x="456" y="882"/>
                  <a:pt x="458" y="884"/>
                  <a:pt x="460" y="885"/>
                </a:cubicBezTo>
                <a:cubicBezTo>
                  <a:pt x="560" y="962"/>
                  <a:pt x="678" y="1240"/>
                  <a:pt x="720" y="1353"/>
                </a:cubicBezTo>
                <a:cubicBezTo>
                  <a:pt x="716" y="1389"/>
                  <a:pt x="712" y="1465"/>
                  <a:pt x="747" y="1506"/>
                </a:cubicBezTo>
                <a:cubicBezTo>
                  <a:pt x="763" y="1524"/>
                  <a:pt x="785" y="1534"/>
                  <a:pt x="809" y="1534"/>
                </a:cubicBezTo>
                <a:cubicBezTo>
                  <a:pt x="834" y="1534"/>
                  <a:pt x="919" y="1528"/>
                  <a:pt x="972" y="1455"/>
                </a:cubicBezTo>
                <a:cubicBezTo>
                  <a:pt x="1022" y="1385"/>
                  <a:pt x="1025" y="1281"/>
                  <a:pt x="980" y="1145"/>
                </a:cubicBezTo>
                <a:cubicBezTo>
                  <a:pt x="942" y="1030"/>
                  <a:pt x="939" y="979"/>
                  <a:pt x="940" y="959"/>
                </a:cubicBezTo>
                <a:cubicBezTo>
                  <a:pt x="957" y="963"/>
                  <a:pt x="974" y="966"/>
                  <a:pt x="991" y="969"/>
                </a:cubicBezTo>
                <a:cubicBezTo>
                  <a:pt x="991" y="969"/>
                  <a:pt x="991" y="969"/>
                  <a:pt x="991" y="969"/>
                </a:cubicBezTo>
                <a:cubicBezTo>
                  <a:pt x="994" y="970"/>
                  <a:pt x="1064" y="985"/>
                  <a:pt x="1148" y="989"/>
                </a:cubicBezTo>
                <a:cubicBezTo>
                  <a:pt x="1268" y="995"/>
                  <a:pt x="1355" y="974"/>
                  <a:pt x="1405" y="928"/>
                </a:cubicBezTo>
                <a:cubicBezTo>
                  <a:pt x="1475" y="864"/>
                  <a:pt x="1467" y="783"/>
                  <a:pt x="1446" y="731"/>
                </a:cubicBezTo>
                <a:cubicBezTo>
                  <a:pt x="1464" y="708"/>
                  <a:pt x="1486" y="670"/>
                  <a:pt x="1488" y="621"/>
                </a:cubicBezTo>
                <a:cubicBezTo>
                  <a:pt x="1489" y="577"/>
                  <a:pt x="1474" y="534"/>
                  <a:pt x="1443" y="494"/>
                </a:cubicBezTo>
                <a:close/>
                <a:moveTo>
                  <a:pt x="328" y="717"/>
                </a:moveTo>
                <a:cubicBezTo>
                  <a:pt x="133" y="717"/>
                  <a:pt x="133" y="717"/>
                  <a:pt x="133" y="717"/>
                </a:cubicBezTo>
                <a:cubicBezTo>
                  <a:pt x="107" y="717"/>
                  <a:pt x="86" y="695"/>
                  <a:pt x="86" y="670"/>
                </a:cubicBezTo>
                <a:cubicBezTo>
                  <a:pt x="86" y="150"/>
                  <a:pt x="86" y="150"/>
                  <a:pt x="86" y="150"/>
                </a:cubicBezTo>
                <a:cubicBezTo>
                  <a:pt x="86" y="124"/>
                  <a:pt x="108" y="103"/>
                  <a:pt x="133" y="103"/>
                </a:cubicBezTo>
                <a:cubicBezTo>
                  <a:pt x="328" y="103"/>
                  <a:pt x="328" y="103"/>
                  <a:pt x="328" y="103"/>
                </a:cubicBezTo>
                <a:cubicBezTo>
                  <a:pt x="354" y="103"/>
                  <a:pt x="375" y="124"/>
                  <a:pt x="375" y="150"/>
                </a:cubicBezTo>
                <a:cubicBezTo>
                  <a:pt x="375" y="670"/>
                  <a:pt x="375" y="670"/>
                  <a:pt x="375" y="670"/>
                </a:cubicBezTo>
                <a:cubicBezTo>
                  <a:pt x="375" y="696"/>
                  <a:pt x="354" y="717"/>
                  <a:pt x="328" y="717"/>
                </a:cubicBezTo>
                <a:close/>
                <a:moveTo>
                  <a:pt x="1358" y="748"/>
                </a:moveTo>
                <a:cubicBezTo>
                  <a:pt x="1358" y="748"/>
                  <a:pt x="1369" y="766"/>
                  <a:pt x="1373" y="790"/>
                </a:cubicBezTo>
                <a:cubicBezTo>
                  <a:pt x="1378" y="819"/>
                  <a:pt x="1369" y="844"/>
                  <a:pt x="1347" y="864"/>
                </a:cubicBezTo>
                <a:cubicBezTo>
                  <a:pt x="1286" y="920"/>
                  <a:pt x="1110" y="907"/>
                  <a:pt x="1012" y="886"/>
                </a:cubicBezTo>
                <a:cubicBezTo>
                  <a:pt x="1010" y="885"/>
                  <a:pt x="1009" y="885"/>
                  <a:pt x="1007" y="885"/>
                </a:cubicBezTo>
                <a:cubicBezTo>
                  <a:pt x="990" y="881"/>
                  <a:pt x="971" y="878"/>
                  <a:pt x="952" y="873"/>
                </a:cubicBezTo>
                <a:cubicBezTo>
                  <a:pt x="931" y="866"/>
                  <a:pt x="903" y="867"/>
                  <a:pt x="882" y="886"/>
                </a:cubicBezTo>
                <a:cubicBezTo>
                  <a:pt x="839" y="924"/>
                  <a:pt x="844" y="1009"/>
                  <a:pt x="898" y="1172"/>
                </a:cubicBezTo>
                <a:cubicBezTo>
                  <a:pt x="933" y="1279"/>
                  <a:pt x="934" y="1360"/>
                  <a:pt x="901" y="1405"/>
                </a:cubicBezTo>
                <a:cubicBezTo>
                  <a:pt x="874" y="1443"/>
                  <a:pt x="828" y="1448"/>
                  <a:pt x="811" y="1448"/>
                </a:cubicBezTo>
                <a:cubicBezTo>
                  <a:pt x="804" y="1435"/>
                  <a:pt x="801" y="1391"/>
                  <a:pt x="807" y="1355"/>
                </a:cubicBezTo>
                <a:cubicBezTo>
                  <a:pt x="808" y="1348"/>
                  <a:pt x="807" y="1341"/>
                  <a:pt x="805" y="1334"/>
                </a:cubicBezTo>
                <a:cubicBezTo>
                  <a:pt x="799" y="1318"/>
                  <a:pt x="659" y="933"/>
                  <a:pt x="515" y="819"/>
                </a:cubicBezTo>
                <a:cubicBezTo>
                  <a:pt x="477" y="778"/>
                  <a:pt x="461" y="731"/>
                  <a:pt x="455" y="709"/>
                </a:cubicBezTo>
                <a:cubicBezTo>
                  <a:pt x="459" y="697"/>
                  <a:pt x="461" y="683"/>
                  <a:pt x="461" y="670"/>
                </a:cubicBezTo>
                <a:cubicBezTo>
                  <a:pt x="461" y="150"/>
                  <a:pt x="461" y="150"/>
                  <a:pt x="461" y="150"/>
                </a:cubicBezTo>
                <a:cubicBezTo>
                  <a:pt x="461" y="140"/>
                  <a:pt x="460" y="131"/>
                  <a:pt x="459" y="122"/>
                </a:cubicBezTo>
                <a:cubicBezTo>
                  <a:pt x="491" y="118"/>
                  <a:pt x="491" y="118"/>
                  <a:pt x="491" y="118"/>
                </a:cubicBezTo>
                <a:cubicBezTo>
                  <a:pt x="491" y="118"/>
                  <a:pt x="491" y="118"/>
                  <a:pt x="491" y="118"/>
                </a:cubicBezTo>
                <a:cubicBezTo>
                  <a:pt x="493" y="118"/>
                  <a:pt x="701" y="91"/>
                  <a:pt x="907" y="95"/>
                </a:cubicBezTo>
                <a:cubicBezTo>
                  <a:pt x="912" y="95"/>
                  <a:pt x="912" y="95"/>
                  <a:pt x="912" y="95"/>
                </a:cubicBezTo>
                <a:cubicBezTo>
                  <a:pt x="1009" y="87"/>
                  <a:pt x="1087" y="90"/>
                  <a:pt x="1145" y="102"/>
                </a:cubicBezTo>
                <a:cubicBezTo>
                  <a:pt x="1217" y="118"/>
                  <a:pt x="1264" y="144"/>
                  <a:pt x="1286" y="183"/>
                </a:cubicBezTo>
                <a:cubicBezTo>
                  <a:pt x="1308" y="222"/>
                  <a:pt x="1296" y="263"/>
                  <a:pt x="1295" y="266"/>
                </a:cubicBezTo>
                <a:cubicBezTo>
                  <a:pt x="1288" y="284"/>
                  <a:pt x="1294" y="304"/>
                  <a:pt x="1310" y="315"/>
                </a:cubicBezTo>
                <a:cubicBezTo>
                  <a:pt x="1404" y="386"/>
                  <a:pt x="1361" y="469"/>
                  <a:pt x="1355" y="479"/>
                </a:cubicBezTo>
                <a:cubicBezTo>
                  <a:pt x="1345" y="496"/>
                  <a:pt x="1347" y="517"/>
                  <a:pt x="1361" y="532"/>
                </a:cubicBezTo>
                <a:cubicBezTo>
                  <a:pt x="1388" y="560"/>
                  <a:pt x="1402" y="589"/>
                  <a:pt x="1401" y="617"/>
                </a:cubicBezTo>
                <a:cubicBezTo>
                  <a:pt x="1400" y="659"/>
                  <a:pt x="1367" y="691"/>
                  <a:pt x="1365" y="693"/>
                </a:cubicBezTo>
                <a:cubicBezTo>
                  <a:pt x="1349" y="706"/>
                  <a:pt x="1346" y="730"/>
                  <a:pt x="1358" y="748"/>
                </a:cubicBezTo>
                <a:close/>
                <a:moveTo>
                  <a:pt x="1358" y="748"/>
                </a:moveTo>
                <a:cubicBezTo>
                  <a:pt x="1358" y="748"/>
                  <a:pt x="1358" y="748"/>
                  <a:pt x="1358" y="748"/>
                </a:cubicBezTo>
              </a:path>
            </a:pathLst>
          </a:custGeom>
          <a:solidFill>
            <a:srgbClr val="F9B359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628" y="1276349"/>
            <a:ext cx="3403600" cy="43053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5071" y="2158566"/>
            <a:ext cx="2377650" cy="237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247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3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444413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</a:t>
            </a:r>
            <a:r>
              <a:rPr lang="en-US" altLang="zh-CN" sz="100" dirty="0" smtClean="0">
                <a:solidFill>
                  <a:prstClr val="white"/>
                </a:solidFill>
                <a:latin typeface="Calibri"/>
                <a:ea typeface="宋体"/>
              </a:rPr>
              <a:t>      </a:t>
            </a:r>
            <a:endParaRPr lang="en-US" altLang="zh-CN" sz="100" dirty="0">
              <a:solidFill>
                <a:prstClr val="white"/>
              </a:solidFill>
              <a:latin typeface="Calibri"/>
              <a:ea typeface="宋体"/>
            </a:endParaRPr>
          </a:p>
          <a:p>
            <a:r>
              <a:rPr lang="zh-CN" altLang="en-US" sz="100" dirty="0" smtClean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 smtClean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/>
              <a:ea typeface="宋体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29" name="PA_矩形 28">
            <a:extLst>
              <a:ext uri="{FF2B5EF4-FFF2-40B4-BE49-F238E27FC236}">
                <a16:creationId xmlns="" xmlns:a16="http://schemas.microsoft.com/office/drawing/2014/main" id="{75125EC2-5400-48FD-A782-71AFE781AC8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3438045"/>
            <a:ext cx="12192000" cy="3428999"/>
          </a:xfrm>
          <a:prstGeom prst="rect">
            <a:avLst/>
          </a:prstGeom>
          <a:solidFill>
            <a:srgbClr val="F9B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_文本框 34">
            <a:extLst>
              <a:ext uri="{FF2B5EF4-FFF2-40B4-BE49-F238E27FC236}">
                <a16:creationId xmlns="" xmlns:a16="http://schemas.microsoft.com/office/drawing/2014/main" id="{F8E56A48-6523-4976-AF48-9341325D23D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-241633" y="-51764"/>
            <a:ext cx="12675266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900" dirty="0" smtClean="0">
                <a:solidFill>
                  <a:srgbClr val="F9B359">
                    <a:alpha val="30000"/>
                  </a:srgbClr>
                </a:solidFill>
                <a:latin typeface="+mj-ea"/>
                <a:ea typeface="+mj-ea"/>
              </a:rPr>
              <a:t>THANKS</a:t>
            </a:r>
            <a:endParaRPr lang="zh-CN" altLang="en-US" sz="23900" dirty="0">
              <a:solidFill>
                <a:srgbClr val="F9B359">
                  <a:alpha val="30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33" name="PA_矩形 32">
            <a:extLst>
              <a:ext uri="{FF2B5EF4-FFF2-40B4-BE49-F238E27FC236}">
                <a16:creationId xmlns="" xmlns:a16="http://schemas.microsoft.com/office/drawing/2014/main" id="{7005A686-BF12-4283-95D7-82A11A7FC94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329368" y="1354007"/>
            <a:ext cx="9533262" cy="4149985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PA_矩形 27">
            <a:extLst>
              <a:ext uri="{FF2B5EF4-FFF2-40B4-BE49-F238E27FC236}">
                <a16:creationId xmlns="" xmlns:a16="http://schemas.microsoft.com/office/drawing/2014/main" id="{D7B0DC96-49A4-48FA-85CA-B1571C91260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351313" y="2153796"/>
            <a:ext cx="7489374" cy="2280495"/>
          </a:xfrm>
          <a:prstGeom prst="rect">
            <a:avLst/>
          </a:prstGeom>
          <a:noFill/>
          <a:ln w="25400">
            <a:solidFill>
              <a:srgbClr val="3F4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PA_文本框 20">
            <a:extLst>
              <a:ext uri="{FF2B5EF4-FFF2-40B4-BE49-F238E27FC236}">
                <a16:creationId xmlns="" xmlns:a16="http://schemas.microsoft.com/office/drawing/2014/main" id="{78F4A048-D2DB-4E31-B55D-0777F6CC6038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3495768" y="2509213"/>
            <a:ext cx="5200463" cy="1569660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F9B359"/>
                </a:solidFill>
                <a:latin typeface="+mj-ea"/>
                <a:ea typeface="+mj-ea"/>
              </a:rPr>
              <a:t>THANKS</a:t>
            </a:r>
            <a:endParaRPr lang="zh-CN" altLang="en-US" sz="96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81123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5" grpId="0"/>
      <p:bldP spid="33" grpId="0" animBg="1"/>
      <p:bldP spid="28" grpId="0" animBg="1"/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>
            <a:extLst>
              <a:ext uri="{FF2B5EF4-FFF2-40B4-BE49-F238E27FC236}">
                <a16:creationId xmlns="" xmlns:a16="http://schemas.microsoft.com/office/drawing/2014/main" id="{95E81DAE-06C6-4CF3-AB9A-3021B3E7938F}"/>
              </a:ext>
            </a:extLst>
          </p:cNvPr>
          <p:cNvSpPr/>
          <p:nvPr/>
        </p:nvSpPr>
        <p:spPr>
          <a:xfrm>
            <a:off x="2324559" y="286439"/>
            <a:ext cx="6874898" cy="628512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="" xmlns:a16="http://schemas.microsoft.com/office/drawing/2014/main" id="{DF70439F-4169-4C90-ABC2-570EFA4A55FA}"/>
              </a:ext>
            </a:extLst>
          </p:cNvPr>
          <p:cNvSpPr/>
          <p:nvPr/>
        </p:nvSpPr>
        <p:spPr>
          <a:xfrm>
            <a:off x="2148113" y="555822"/>
            <a:ext cx="9348561" cy="5759450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C9057035-6EA1-48D6-9A02-46530D9BFC8D}"/>
              </a:ext>
            </a:extLst>
          </p:cNvPr>
          <p:cNvSpPr txBox="1"/>
          <p:nvPr/>
        </p:nvSpPr>
        <p:spPr>
          <a:xfrm>
            <a:off x="6076569" y="102708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3F403E"/>
                </a:solidFill>
                <a:latin typeface="+mj-ea"/>
                <a:ea typeface="+mj-ea"/>
              </a:rPr>
              <a:t>数据集简介</a:t>
            </a:r>
            <a:endParaRPr lang="zh-CN" altLang="en-US" sz="28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A196C69C-E30B-4504-9B72-706B763CA53A}"/>
              </a:ext>
            </a:extLst>
          </p:cNvPr>
          <p:cNvSpPr txBox="1"/>
          <p:nvPr/>
        </p:nvSpPr>
        <p:spPr>
          <a:xfrm>
            <a:off x="6112766" y="1475812"/>
            <a:ext cx="4505898" cy="393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rgbClr val="969F98"/>
                </a:solidFill>
                <a:latin typeface="+mn-ea"/>
              </a:rPr>
              <a:t>INTRODUCTION</a:t>
            </a:r>
            <a:r>
              <a:rPr lang="zh-CN" altLang="en-US" dirty="0" smtClean="0">
                <a:solidFill>
                  <a:srgbClr val="969F98"/>
                </a:solidFill>
                <a:latin typeface="+mn-ea"/>
              </a:rPr>
              <a:t> </a:t>
            </a:r>
            <a:r>
              <a:rPr lang="en-US" altLang="zh-CN" dirty="0" smtClean="0">
                <a:solidFill>
                  <a:srgbClr val="969F98"/>
                </a:solidFill>
                <a:latin typeface="+mn-ea"/>
              </a:rPr>
              <a:t>OF</a:t>
            </a:r>
            <a:r>
              <a:rPr lang="zh-CN" altLang="en-US" dirty="0" smtClean="0">
                <a:solidFill>
                  <a:srgbClr val="969F98"/>
                </a:solidFill>
                <a:latin typeface="+mn-ea"/>
              </a:rPr>
              <a:t> </a:t>
            </a:r>
            <a:r>
              <a:rPr lang="en-US" altLang="zh-CN" dirty="0" smtClean="0">
                <a:solidFill>
                  <a:srgbClr val="969F98"/>
                </a:solidFill>
                <a:latin typeface="+mn-ea"/>
              </a:rPr>
              <a:t>DATASET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69C793DA-A19F-4DAB-AF05-E1979A01AFB8}"/>
              </a:ext>
            </a:extLst>
          </p:cNvPr>
          <p:cNvSpPr txBox="1"/>
          <p:nvPr/>
        </p:nvSpPr>
        <p:spPr>
          <a:xfrm>
            <a:off x="4978293" y="883504"/>
            <a:ext cx="6880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spc="-300" dirty="0">
                <a:solidFill>
                  <a:srgbClr val="F9B359"/>
                </a:solidFill>
                <a:latin typeface="+mj-ea"/>
                <a:ea typeface="+mj-ea"/>
              </a:rPr>
              <a:t>1</a:t>
            </a:r>
            <a:endParaRPr lang="zh-CN" altLang="en-US" sz="7200" spc="-3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="" xmlns:a16="http://schemas.microsoft.com/office/drawing/2014/main" id="{0382134D-9EAB-452F-A45B-510B1E78BEFA}"/>
              </a:ext>
            </a:extLst>
          </p:cNvPr>
          <p:cNvCxnSpPr>
            <a:cxnSpLocks/>
          </p:cNvCxnSpPr>
          <p:nvPr/>
        </p:nvCxnSpPr>
        <p:spPr>
          <a:xfrm>
            <a:off x="5917974" y="973142"/>
            <a:ext cx="0" cy="5084758"/>
          </a:xfrm>
          <a:prstGeom prst="line">
            <a:avLst/>
          </a:prstGeom>
          <a:ln>
            <a:solidFill>
              <a:srgbClr val="969F98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131F1A9E-4DE1-4B0D-BF03-901FBE6A72D5}"/>
              </a:ext>
            </a:extLst>
          </p:cNvPr>
          <p:cNvSpPr txBox="1"/>
          <p:nvPr/>
        </p:nvSpPr>
        <p:spPr>
          <a:xfrm>
            <a:off x="6076568" y="2438432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3F403E"/>
                </a:solidFill>
                <a:latin typeface="+mj-ea"/>
                <a:ea typeface="+mj-ea"/>
              </a:rPr>
              <a:t>数据预处理</a:t>
            </a:r>
            <a:endParaRPr lang="zh-CN" altLang="en-US" sz="28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B6725800-5F1D-488D-B757-8FD56E1D159A}"/>
              </a:ext>
            </a:extLst>
          </p:cNvPr>
          <p:cNvSpPr txBox="1"/>
          <p:nvPr/>
        </p:nvSpPr>
        <p:spPr>
          <a:xfrm>
            <a:off x="6112766" y="2873648"/>
            <a:ext cx="4505898" cy="393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mtClean="0">
                <a:solidFill>
                  <a:srgbClr val="969F98"/>
                </a:solidFill>
                <a:latin typeface="+mn-ea"/>
              </a:rPr>
              <a:t>PREPROCESSING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="" xmlns:a16="http://schemas.microsoft.com/office/drawing/2014/main" id="{A358F103-9747-4632-ADDE-7D8D5A8B0C31}"/>
              </a:ext>
            </a:extLst>
          </p:cNvPr>
          <p:cNvSpPr txBox="1"/>
          <p:nvPr/>
        </p:nvSpPr>
        <p:spPr>
          <a:xfrm>
            <a:off x="4978293" y="2235218"/>
            <a:ext cx="6880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spc="-300" dirty="0">
                <a:solidFill>
                  <a:srgbClr val="F9B359"/>
                </a:solidFill>
                <a:latin typeface="+mj-ea"/>
                <a:ea typeface="+mj-ea"/>
              </a:rPr>
              <a:t>2</a:t>
            </a:r>
            <a:endParaRPr lang="zh-CN" altLang="en-US" sz="7200" spc="-3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="" xmlns:a16="http://schemas.microsoft.com/office/drawing/2014/main" id="{F6470F28-81DA-4435-9A00-615AC870F3D0}"/>
              </a:ext>
            </a:extLst>
          </p:cNvPr>
          <p:cNvSpPr txBox="1"/>
          <p:nvPr/>
        </p:nvSpPr>
        <p:spPr>
          <a:xfrm>
            <a:off x="6094421" y="375760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3F403E"/>
                </a:solidFill>
                <a:latin typeface="+mj-ea"/>
                <a:ea typeface="+mj-ea"/>
              </a:rPr>
              <a:t>搭建模型</a:t>
            </a:r>
            <a:endParaRPr lang="zh-CN" altLang="en-US" sz="28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="" xmlns:a16="http://schemas.microsoft.com/office/drawing/2014/main" id="{B064CE01-F95C-4840-AE5C-BF799523FABE}"/>
              </a:ext>
            </a:extLst>
          </p:cNvPr>
          <p:cNvSpPr txBox="1"/>
          <p:nvPr/>
        </p:nvSpPr>
        <p:spPr>
          <a:xfrm>
            <a:off x="6112766" y="4153905"/>
            <a:ext cx="4505898" cy="393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mtClean="0">
                <a:solidFill>
                  <a:srgbClr val="969F98"/>
                </a:solidFill>
                <a:latin typeface="+mn-ea"/>
              </a:rPr>
              <a:t>BUILD</a:t>
            </a:r>
            <a:r>
              <a:rPr lang="zh-CN" altLang="en-US" dirty="0" smtClean="0">
                <a:solidFill>
                  <a:srgbClr val="969F98"/>
                </a:solidFill>
                <a:latin typeface="+mn-ea"/>
              </a:rPr>
              <a:t> </a:t>
            </a:r>
            <a:r>
              <a:rPr lang="en-US" altLang="zh-CN" dirty="0" smtClean="0">
                <a:solidFill>
                  <a:srgbClr val="969F98"/>
                </a:solidFill>
                <a:latin typeface="+mn-ea"/>
              </a:rPr>
              <a:t>MODELS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="" xmlns:a16="http://schemas.microsoft.com/office/drawing/2014/main" id="{8A4C992E-7314-4F52-9B6C-54D400A9C625}"/>
              </a:ext>
            </a:extLst>
          </p:cNvPr>
          <p:cNvSpPr txBox="1"/>
          <p:nvPr/>
        </p:nvSpPr>
        <p:spPr>
          <a:xfrm>
            <a:off x="4978293" y="3586932"/>
            <a:ext cx="6880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spc="-300" dirty="0">
                <a:solidFill>
                  <a:srgbClr val="F9B359"/>
                </a:solidFill>
                <a:latin typeface="+mj-ea"/>
                <a:ea typeface="+mj-ea"/>
              </a:rPr>
              <a:t>3</a:t>
            </a:r>
            <a:endParaRPr lang="zh-CN" altLang="en-US" sz="7200" spc="-3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="" xmlns:a16="http://schemas.microsoft.com/office/drawing/2014/main" id="{4A65FDF8-5A9D-47B2-991F-3B2A2DD94BFC}"/>
              </a:ext>
            </a:extLst>
          </p:cNvPr>
          <p:cNvSpPr txBox="1"/>
          <p:nvPr/>
        </p:nvSpPr>
        <p:spPr>
          <a:xfrm>
            <a:off x="6094421" y="513508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3F403E"/>
                </a:solidFill>
                <a:latin typeface="+mj-ea"/>
                <a:ea typeface="+mj-ea"/>
              </a:rPr>
              <a:t>评估与总结</a:t>
            </a:r>
            <a:endParaRPr lang="zh-CN" altLang="en-US" sz="28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="" xmlns:a16="http://schemas.microsoft.com/office/drawing/2014/main" id="{DE89FFD6-65B0-430C-A697-23B3739EAD72}"/>
              </a:ext>
            </a:extLst>
          </p:cNvPr>
          <p:cNvSpPr txBox="1"/>
          <p:nvPr/>
        </p:nvSpPr>
        <p:spPr>
          <a:xfrm>
            <a:off x="6096541" y="5542438"/>
            <a:ext cx="4505898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rgbClr val="969F98"/>
                </a:solidFill>
                <a:latin typeface="+mn-ea"/>
              </a:rPr>
              <a:t>EVALUATION</a:t>
            </a:r>
            <a:r>
              <a:rPr lang="zh-CN" altLang="en-US" dirty="0" smtClean="0">
                <a:solidFill>
                  <a:srgbClr val="969F98"/>
                </a:solidFill>
                <a:latin typeface="+mn-ea"/>
              </a:rPr>
              <a:t> </a:t>
            </a:r>
            <a:r>
              <a:rPr lang="en-US" altLang="zh-CN" dirty="0" smtClean="0">
                <a:solidFill>
                  <a:srgbClr val="969F98"/>
                </a:solidFill>
                <a:latin typeface="+mn-ea"/>
              </a:rPr>
              <a:t>AND</a:t>
            </a:r>
            <a:r>
              <a:rPr lang="zh-CN" altLang="en-US" dirty="0" smtClean="0">
                <a:solidFill>
                  <a:srgbClr val="969F98"/>
                </a:solidFill>
                <a:latin typeface="+mn-ea"/>
              </a:rPr>
              <a:t> </a:t>
            </a:r>
            <a:r>
              <a:rPr lang="en-US" altLang="zh-CN" dirty="0">
                <a:solidFill>
                  <a:srgbClr val="969F98"/>
                </a:solidFill>
                <a:latin typeface="+mn-ea"/>
              </a:rPr>
              <a:t>CONCLUSION</a:t>
            </a:r>
            <a:r>
              <a:rPr lang="zh-CN" altLang="en-US" dirty="0" smtClean="0">
                <a:solidFill>
                  <a:srgbClr val="969F98"/>
                </a:solidFill>
                <a:latin typeface="+mn-ea"/>
              </a:rPr>
              <a:t>  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="" xmlns:a16="http://schemas.microsoft.com/office/drawing/2014/main" id="{54A235CC-F4E6-48CB-8FC0-FE21D10EF358}"/>
              </a:ext>
            </a:extLst>
          </p:cNvPr>
          <p:cNvSpPr txBox="1"/>
          <p:nvPr/>
        </p:nvSpPr>
        <p:spPr>
          <a:xfrm>
            <a:off x="4978293" y="4938646"/>
            <a:ext cx="6880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spc="-300" dirty="0">
                <a:solidFill>
                  <a:srgbClr val="F9B359"/>
                </a:solidFill>
                <a:latin typeface="+mj-ea"/>
                <a:ea typeface="+mj-ea"/>
              </a:rPr>
              <a:t>4</a:t>
            </a:r>
            <a:endParaRPr lang="zh-CN" altLang="en-US" sz="7200" spc="-3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="" xmlns:a16="http://schemas.microsoft.com/office/drawing/2014/main" id="{53DF37EC-51AA-4182-9929-9B36C060EDBD}"/>
              </a:ext>
            </a:extLst>
          </p:cNvPr>
          <p:cNvSpPr/>
          <p:nvPr/>
        </p:nvSpPr>
        <p:spPr>
          <a:xfrm>
            <a:off x="695325" y="1"/>
            <a:ext cx="3325132" cy="6858000"/>
          </a:xfrm>
          <a:prstGeom prst="rect">
            <a:avLst/>
          </a:prstGeom>
          <a:solidFill>
            <a:srgbClr val="F9B359"/>
          </a:solidFill>
          <a:ln>
            <a:noFill/>
          </a:ln>
          <a:effectLst>
            <a:outerShdw blurRad="127000" sx="101000" sy="101000" algn="ctr" rotWithShape="0">
              <a:srgbClr val="969F9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151ED6C7-1737-4D4B-A8CA-33B14B63FE96}"/>
              </a:ext>
            </a:extLst>
          </p:cNvPr>
          <p:cNvSpPr txBox="1"/>
          <p:nvPr/>
        </p:nvSpPr>
        <p:spPr>
          <a:xfrm rot="5400000">
            <a:off x="-104514" y="2881549"/>
            <a:ext cx="49248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+mj-ea"/>
                <a:ea typeface="+mj-ea"/>
              </a:rPr>
              <a:t>CONTENTS</a:t>
            </a:r>
            <a:endParaRPr lang="zh-CN" altLang="en-US" sz="6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9262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6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6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1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6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1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" grpId="0" animBg="1"/>
      <p:bldP spid="5" grpId="0"/>
      <p:bldP spid="6" grpId="0"/>
      <p:bldP spid="7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D3C59978-E4BC-4E53-B081-ECFC07D0DCDA}"/>
              </a:ext>
            </a:extLst>
          </p:cNvPr>
          <p:cNvSpPr/>
          <p:nvPr/>
        </p:nvSpPr>
        <p:spPr>
          <a:xfrm>
            <a:off x="1276903" y="1553378"/>
            <a:ext cx="9636084" cy="375124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FA8FA9B7-661A-4838-A8C8-5EA1715D9F20}"/>
              </a:ext>
            </a:extLst>
          </p:cNvPr>
          <p:cNvSpPr/>
          <p:nvPr/>
        </p:nvSpPr>
        <p:spPr>
          <a:xfrm>
            <a:off x="2525485" y="955300"/>
            <a:ext cx="7141030" cy="4993807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="" xmlns:a16="http://schemas.microsoft.com/office/drawing/2014/main" id="{8391298F-0216-4663-836E-2F14A93533B4}"/>
              </a:ext>
            </a:extLst>
          </p:cNvPr>
          <p:cNvSpPr/>
          <p:nvPr/>
        </p:nvSpPr>
        <p:spPr>
          <a:xfrm>
            <a:off x="0" y="2247071"/>
            <a:ext cx="12192000" cy="2363856"/>
          </a:xfrm>
          <a:prstGeom prst="roundRect">
            <a:avLst>
              <a:gd name="adj" fmla="val 0"/>
            </a:avLst>
          </a:prstGeom>
          <a:solidFill>
            <a:srgbClr val="F9B359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F740B855-B4F2-4C89-9C91-6E3EBB86A768}"/>
              </a:ext>
            </a:extLst>
          </p:cNvPr>
          <p:cNvSpPr txBox="1"/>
          <p:nvPr/>
        </p:nvSpPr>
        <p:spPr>
          <a:xfrm>
            <a:off x="4720218" y="2751891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rgbClr val="FCFCFD"/>
                </a:solidFill>
                <a:latin typeface="+mj-ea"/>
                <a:ea typeface="+mj-ea"/>
              </a:rPr>
              <a:t>数据集简介</a:t>
            </a:r>
            <a:endParaRPr lang="zh-CN" altLang="en-US" sz="4000" b="1" dirty="0">
              <a:solidFill>
                <a:srgbClr val="FCFCFD"/>
              </a:solidFill>
              <a:latin typeface="+mj-ea"/>
              <a:ea typeface="+mj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9090D3DB-0AFF-4BD3-8A3B-FF3D44796FB0}"/>
              </a:ext>
            </a:extLst>
          </p:cNvPr>
          <p:cNvSpPr txBox="1"/>
          <p:nvPr/>
        </p:nvSpPr>
        <p:spPr>
          <a:xfrm>
            <a:off x="3206602" y="3459777"/>
            <a:ext cx="5776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CFCFD"/>
                </a:solidFill>
                <a:latin typeface="+mn-ea"/>
              </a:rPr>
              <a:t>INTRODUCTION</a:t>
            </a:r>
            <a:r>
              <a:rPr lang="zh-CN" altLang="en-US" dirty="0" smtClean="0">
                <a:solidFill>
                  <a:srgbClr val="FCFCFD"/>
                </a:solidFill>
                <a:latin typeface="+mn-ea"/>
              </a:rPr>
              <a:t> </a:t>
            </a:r>
            <a:r>
              <a:rPr lang="en-US" altLang="zh-CN" dirty="0" smtClean="0">
                <a:solidFill>
                  <a:srgbClr val="FCFCFD"/>
                </a:solidFill>
                <a:latin typeface="+mn-ea"/>
              </a:rPr>
              <a:t>OF</a:t>
            </a:r>
            <a:r>
              <a:rPr lang="zh-CN" altLang="en-US" dirty="0" smtClean="0">
                <a:solidFill>
                  <a:srgbClr val="FCFCFD"/>
                </a:solidFill>
                <a:latin typeface="+mn-ea"/>
              </a:rPr>
              <a:t> </a:t>
            </a:r>
            <a:r>
              <a:rPr lang="en-US" altLang="zh-CN" dirty="0" smtClean="0">
                <a:solidFill>
                  <a:srgbClr val="FCFCFD"/>
                </a:solidFill>
                <a:latin typeface="+mn-ea"/>
              </a:rPr>
              <a:t>DATASET</a:t>
            </a:r>
            <a:endParaRPr lang="zh-CN" altLang="en-US" dirty="0">
              <a:solidFill>
                <a:srgbClr val="FCFCFD"/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8DD5A966-C00A-4F10-A054-95E8E14BD01B}"/>
              </a:ext>
            </a:extLst>
          </p:cNvPr>
          <p:cNvSpPr txBox="1"/>
          <p:nvPr/>
        </p:nvSpPr>
        <p:spPr>
          <a:xfrm>
            <a:off x="4599792" y="1046742"/>
            <a:ext cx="29903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F9B359"/>
                </a:solidFill>
                <a:latin typeface="+mj-ea"/>
                <a:ea typeface="+mj-ea"/>
              </a:rPr>
              <a:t>PART 1</a:t>
            </a:r>
            <a:endParaRPr lang="zh-CN" altLang="en-US" sz="66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2827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600"/>
                            </p:stCondLst>
                            <p:childTnLst>
                              <p:par>
                                <p:cTn id="2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 animBg="1"/>
      <p:bldP spid="10" grpId="0" animBg="1"/>
      <p:bldP spid="8" grpId="0"/>
      <p:bldP spid="9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>
            <a:extLst>
              <a:ext uri="{FF2B5EF4-FFF2-40B4-BE49-F238E27FC236}">
                <a16:creationId xmlns="" xmlns:a16="http://schemas.microsoft.com/office/drawing/2014/main" id="{007B8CB1-CDB3-42D7-9ED9-B29B57AD2E12}"/>
              </a:ext>
            </a:extLst>
          </p:cNvPr>
          <p:cNvSpPr/>
          <p:nvPr/>
        </p:nvSpPr>
        <p:spPr>
          <a:xfrm>
            <a:off x="0" y="0"/>
            <a:ext cx="7488464" cy="6858000"/>
          </a:xfrm>
          <a:custGeom>
            <a:avLst/>
            <a:gdLst>
              <a:gd name="connsiteX0" fmla="*/ 0 w 7488464"/>
              <a:gd name="connsiteY0" fmla="*/ 0 h 6858000"/>
              <a:gd name="connsiteX1" fmla="*/ 1392464 w 7488464"/>
              <a:gd name="connsiteY1" fmla="*/ 0 h 6858000"/>
              <a:gd name="connsiteX2" fmla="*/ 7488464 w 7488464"/>
              <a:gd name="connsiteY2" fmla="*/ 6858000 h 6858000"/>
              <a:gd name="connsiteX3" fmla="*/ 1392464 w 7488464"/>
              <a:gd name="connsiteY3" fmla="*/ 6858000 h 6858000"/>
              <a:gd name="connsiteX4" fmla="*/ 0 w 748846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88464" h="6858000">
                <a:moveTo>
                  <a:pt x="0" y="0"/>
                </a:moveTo>
                <a:lnTo>
                  <a:pt x="1392464" y="0"/>
                </a:lnTo>
                <a:lnTo>
                  <a:pt x="7488464" y="6858000"/>
                </a:lnTo>
                <a:lnTo>
                  <a:pt x="139246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9B359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="" xmlns:a16="http://schemas.microsoft.com/office/drawing/2014/main" id="{19FCA984-BFF3-4104-A08C-2260A01873FB}"/>
              </a:ext>
            </a:extLst>
          </p:cNvPr>
          <p:cNvSpPr/>
          <p:nvPr/>
        </p:nvSpPr>
        <p:spPr>
          <a:xfrm>
            <a:off x="1134737" y="1553379"/>
            <a:ext cx="9199457" cy="4755346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" name="文本框 38">
            <a:extLst>
              <a:ext uri="{FF2B5EF4-FFF2-40B4-BE49-F238E27FC236}">
                <a16:creationId xmlns="" xmlns:a16="http://schemas.microsoft.com/office/drawing/2014/main" id="{E4491206-E1AD-494E-89D8-04A79BACB861}"/>
              </a:ext>
            </a:extLst>
          </p:cNvPr>
          <p:cNvSpPr txBox="1"/>
          <p:nvPr/>
        </p:nvSpPr>
        <p:spPr>
          <a:xfrm>
            <a:off x="649937" y="5740328"/>
            <a:ext cx="5045783" cy="1107996"/>
          </a:xfrm>
          <a:prstGeom prst="rect">
            <a:avLst/>
          </a:prstGeom>
          <a:solidFill>
            <a:srgbClr val="F9B359"/>
          </a:solidFill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chemeClr val="bg1">
                    <a:alpha val="30000"/>
                  </a:schemeClr>
                </a:solidFill>
                <a:latin typeface="+mj-ea"/>
                <a:ea typeface="+mj-ea"/>
              </a:rPr>
              <a:t>ABOUT </a:t>
            </a:r>
            <a:r>
              <a:rPr lang="en-US" altLang="zh-CN" sz="6600" b="1" dirty="0" smtClean="0">
                <a:solidFill>
                  <a:schemeClr val="bg1">
                    <a:alpha val="30000"/>
                  </a:schemeClr>
                </a:solidFill>
                <a:latin typeface="+mj-ea"/>
                <a:ea typeface="+mj-ea"/>
              </a:rPr>
              <a:t>DB</a:t>
            </a:r>
            <a:endParaRPr lang="zh-CN" altLang="en-US" sz="6600" b="1" dirty="0">
              <a:solidFill>
                <a:schemeClr val="bg1">
                  <a:alpha val="3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CBB4DE11-743B-480C-BDFE-7459969CE4B4}"/>
              </a:ext>
            </a:extLst>
          </p:cNvPr>
          <p:cNvSpPr/>
          <p:nvPr/>
        </p:nvSpPr>
        <p:spPr>
          <a:xfrm>
            <a:off x="1491282" y="1141496"/>
            <a:ext cx="9209436" cy="4589156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="" xmlns:a16="http://schemas.microsoft.com/office/drawing/2014/main" id="{131072BE-40EB-4D17-AE92-8EDCFBC185F2}"/>
              </a:ext>
            </a:extLst>
          </p:cNvPr>
          <p:cNvSpPr/>
          <p:nvPr/>
        </p:nvSpPr>
        <p:spPr>
          <a:xfrm>
            <a:off x="6352780" y="1141496"/>
            <a:ext cx="468629" cy="4589156"/>
          </a:xfrm>
          <a:prstGeom prst="rect">
            <a:avLst/>
          </a:prstGeom>
          <a:solidFill>
            <a:srgbClr val="F9B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5F2B14FF-8427-4C57-A0AB-73846771093A}"/>
              </a:ext>
            </a:extLst>
          </p:cNvPr>
          <p:cNvSpPr txBox="1"/>
          <p:nvPr/>
        </p:nvSpPr>
        <p:spPr>
          <a:xfrm>
            <a:off x="1836989" y="1341120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/>
              <a:t>大众点评</a:t>
            </a:r>
            <a:r>
              <a:rPr lang="zh-CN" altLang="en-US" sz="3600" b="1" dirty="0" smtClean="0"/>
              <a:t>餐厅</a:t>
            </a:r>
            <a:endParaRPr lang="en-US" altLang="zh-CN" sz="3600" b="1" dirty="0" smtClean="0"/>
          </a:p>
          <a:p>
            <a:r>
              <a:rPr lang="zh-CN" altLang="en-US" sz="3600" b="1" dirty="0" smtClean="0"/>
              <a:t>评论</a:t>
            </a:r>
            <a:r>
              <a:rPr lang="zh-CN" altLang="en-US" sz="3600" b="1" dirty="0"/>
              <a:t>数据</a:t>
            </a:r>
            <a:endParaRPr lang="zh-CN" altLang="en-US" sz="3600" b="1" dirty="0">
              <a:solidFill>
                <a:srgbClr val="F9B359"/>
              </a:solidFill>
              <a:latin typeface="+mj-ea"/>
              <a:ea typeface="+mj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9C4E9D23-94AC-45A2-B141-7F6AAD3199D9}"/>
              </a:ext>
            </a:extLst>
          </p:cNvPr>
          <p:cNvSpPr txBox="1"/>
          <p:nvPr/>
        </p:nvSpPr>
        <p:spPr>
          <a:xfrm>
            <a:off x="1836989" y="3095447"/>
            <a:ext cx="4505898" cy="1391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/>
              <a:t>2017</a:t>
            </a:r>
            <a:r>
              <a:rPr lang="zh-CN" altLang="en-US" dirty="0"/>
              <a:t>年</a:t>
            </a:r>
            <a:r>
              <a:rPr lang="en-US" altLang="zh-CN" dirty="0"/>
              <a:t>11</a:t>
            </a:r>
            <a:r>
              <a:rPr lang="zh-CN" altLang="en-US" dirty="0"/>
              <a:t>月</a:t>
            </a:r>
            <a:r>
              <a:rPr lang="en-US" altLang="zh-CN" dirty="0"/>
              <a:t>1</a:t>
            </a:r>
            <a:r>
              <a:rPr lang="zh-CN" altLang="en-US" dirty="0"/>
              <a:t>日前，大众点评上广州地区粤菜排名前</a:t>
            </a:r>
            <a:r>
              <a:rPr lang="en-US" altLang="zh-CN" dirty="0"/>
              <a:t>211</a:t>
            </a:r>
            <a:r>
              <a:rPr lang="zh-CN" altLang="en-US" dirty="0"/>
              <a:t>家餐厅的用户评论信息，包括评论用户、评论时间、评论内容、点赞数、回复数。</a:t>
            </a:r>
            <a:endParaRPr lang="en-US" altLang="zh-CN" dirty="0">
              <a:solidFill>
                <a:srgbClr val="3F403E"/>
              </a:solidFill>
              <a:latin typeface="+mn-ea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F7B3F68B-A9B5-410F-8145-1A585B939FB6}"/>
              </a:ext>
            </a:extLst>
          </p:cNvPr>
          <p:cNvSpPr txBox="1"/>
          <p:nvPr/>
        </p:nvSpPr>
        <p:spPr>
          <a:xfrm>
            <a:off x="1806359" y="2511088"/>
            <a:ext cx="25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969F98"/>
                </a:solidFill>
                <a:latin typeface="+mn-ea"/>
              </a:rPr>
              <a:t>北京大学开放数据平台</a:t>
            </a:r>
            <a:endParaRPr lang="zh-CN" altLang="en-US" dirty="0">
              <a:solidFill>
                <a:srgbClr val="969F98"/>
              </a:solidFill>
              <a:latin typeface="+mn-ea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="" xmlns:a16="http://schemas.microsoft.com/office/drawing/2014/main" id="{32967D57-2F74-496A-B52F-45BD944F5049}"/>
              </a:ext>
            </a:extLst>
          </p:cNvPr>
          <p:cNvCxnSpPr>
            <a:cxnSpLocks/>
          </p:cNvCxnSpPr>
          <p:nvPr/>
        </p:nvCxnSpPr>
        <p:spPr>
          <a:xfrm flipH="1">
            <a:off x="1955574" y="2895600"/>
            <a:ext cx="4165826" cy="0"/>
          </a:xfrm>
          <a:prstGeom prst="line">
            <a:avLst/>
          </a:prstGeom>
          <a:ln>
            <a:solidFill>
              <a:srgbClr val="969F98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>
            <a:extLst>
              <a:ext uri="{FF2B5EF4-FFF2-40B4-BE49-F238E27FC236}">
                <a16:creationId xmlns="" xmlns:a16="http://schemas.microsoft.com/office/drawing/2014/main" id="{BD626318-A509-409A-B970-79940D67E2F4}"/>
              </a:ext>
            </a:extLst>
          </p:cNvPr>
          <p:cNvGrpSpPr/>
          <p:nvPr/>
        </p:nvGrpSpPr>
        <p:grpSpPr>
          <a:xfrm>
            <a:off x="10334194" y="1283970"/>
            <a:ext cx="200456" cy="152400"/>
            <a:chOff x="10299021" y="1341120"/>
            <a:chExt cx="261708" cy="152400"/>
          </a:xfrm>
        </p:grpSpPr>
        <p:cxnSp>
          <p:nvCxnSpPr>
            <p:cNvPr id="35" name="直接连接符 34">
              <a:extLst>
                <a:ext uri="{FF2B5EF4-FFF2-40B4-BE49-F238E27FC236}">
                  <a16:creationId xmlns="" xmlns:a16="http://schemas.microsoft.com/office/drawing/2014/main" id="{1B350EF7-D2F2-47F4-982B-D867EFF98170}"/>
                </a:ext>
              </a:extLst>
            </p:cNvPr>
            <p:cNvCxnSpPr/>
            <p:nvPr/>
          </p:nvCxnSpPr>
          <p:spPr>
            <a:xfrm>
              <a:off x="10299021" y="1341120"/>
              <a:ext cx="261708" cy="0"/>
            </a:xfrm>
            <a:prstGeom prst="line">
              <a:avLst/>
            </a:prstGeom>
            <a:ln w="25400" cap="rnd">
              <a:solidFill>
                <a:srgbClr val="969F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="" xmlns:a16="http://schemas.microsoft.com/office/drawing/2014/main" id="{C20EB7AB-4656-4CA0-A470-6526AB202BB7}"/>
                </a:ext>
              </a:extLst>
            </p:cNvPr>
            <p:cNvCxnSpPr/>
            <p:nvPr/>
          </p:nvCxnSpPr>
          <p:spPr>
            <a:xfrm>
              <a:off x="10299021" y="1417320"/>
              <a:ext cx="261708" cy="0"/>
            </a:xfrm>
            <a:prstGeom prst="line">
              <a:avLst/>
            </a:prstGeom>
            <a:ln w="25400" cap="rnd">
              <a:solidFill>
                <a:srgbClr val="969F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="" xmlns:a16="http://schemas.microsoft.com/office/drawing/2014/main" id="{AE0C5516-C41D-48F0-A37E-B35C51B2BB05}"/>
                </a:ext>
              </a:extLst>
            </p:cNvPr>
            <p:cNvCxnSpPr/>
            <p:nvPr/>
          </p:nvCxnSpPr>
          <p:spPr>
            <a:xfrm>
              <a:off x="10299021" y="1493520"/>
              <a:ext cx="261708" cy="0"/>
            </a:xfrm>
            <a:prstGeom prst="line">
              <a:avLst/>
            </a:prstGeom>
            <a:ln w="25400" cap="rnd">
              <a:solidFill>
                <a:srgbClr val="969F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l="4782" t="-561" r="8083" b="561"/>
          <a:stretch/>
        </p:blipFill>
        <p:spPr>
          <a:xfrm>
            <a:off x="6938168" y="2467675"/>
            <a:ext cx="3596482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1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0" grpId="0" animBg="1"/>
      <p:bldP spid="39" grpId="0" animBg="1"/>
      <p:bldP spid="4" grpId="0" animBg="1"/>
      <p:bldP spid="27" grpId="0" animBg="1"/>
      <p:bldP spid="11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34215000-FD57-424E-A466-F8F5C4E7E7AA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9B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="" xmlns:a16="http://schemas.microsoft.com/office/drawing/2014/main" id="{3D0206AC-0FBC-4A20-A419-BA0106313F2C}"/>
              </a:ext>
            </a:extLst>
          </p:cNvPr>
          <p:cNvSpPr/>
          <p:nvPr/>
        </p:nvSpPr>
        <p:spPr>
          <a:xfrm>
            <a:off x="296307" y="549275"/>
            <a:ext cx="3691799" cy="4780611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="" xmlns:a16="http://schemas.microsoft.com/office/drawing/2014/main" id="{A9FB66BC-0DF7-4F0E-A382-F3AF4C51E4B4}"/>
              </a:ext>
            </a:extLst>
          </p:cNvPr>
          <p:cNvSpPr/>
          <p:nvPr/>
        </p:nvSpPr>
        <p:spPr>
          <a:xfrm>
            <a:off x="695325" y="936433"/>
            <a:ext cx="10801350" cy="3613533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91F5E851-65E1-403A-94C3-C3D54E12A06A}"/>
              </a:ext>
            </a:extLst>
          </p:cNvPr>
          <p:cNvSpPr txBox="1"/>
          <p:nvPr/>
        </p:nvSpPr>
        <p:spPr>
          <a:xfrm>
            <a:off x="6512749" y="150912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3F403E"/>
                </a:solidFill>
                <a:latin typeface="+mj-ea"/>
                <a:ea typeface="+mj-ea"/>
              </a:rPr>
              <a:t>样例数据</a:t>
            </a:r>
            <a:endParaRPr lang="zh-CN" altLang="en-US" sz="2400" b="1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="" xmlns:a16="http://schemas.microsoft.com/office/drawing/2014/main" id="{54B06289-4586-4BF9-AB3B-94CF4D52C413}"/>
              </a:ext>
            </a:extLst>
          </p:cNvPr>
          <p:cNvCxnSpPr>
            <a:cxnSpLocks/>
          </p:cNvCxnSpPr>
          <p:nvPr/>
        </p:nvCxnSpPr>
        <p:spPr>
          <a:xfrm flipH="1">
            <a:off x="6609228" y="2080829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E43F5F53-BCB8-442C-8E46-37CB45F89678}"/>
              </a:ext>
            </a:extLst>
          </p:cNvPr>
          <p:cNvSpPr txBox="1"/>
          <p:nvPr/>
        </p:nvSpPr>
        <p:spPr>
          <a:xfrm>
            <a:off x="1773006" y="1262905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zh-CN" sz="4000" b="1" dirty="0">
                <a:solidFill>
                  <a:srgbClr val="F9B359"/>
                </a:solidFill>
                <a:latin typeface="+mj-ea"/>
                <a:ea typeface="+mj-ea"/>
              </a:rPr>
              <a:t>数</a:t>
            </a:r>
            <a:r>
              <a:rPr lang="zh-CN" altLang="zh-CN" sz="4000" b="1" dirty="0" bmk="">
                <a:solidFill>
                  <a:srgbClr val="F9B359"/>
                </a:solidFill>
                <a:latin typeface="+mj-ea"/>
                <a:ea typeface="+mj-ea"/>
              </a:rPr>
              <a:t>据字段</a:t>
            </a:r>
            <a:r>
              <a:rPr lang="zh-CN" altLang="zh-CN" sz="4000" b="1" dirty="0" smtClean="0" bmk="">
                <a:solidFill>
                  <a:srgbClr val="F9B359"/>
                </a:solidFill>
                <a:latin typeface="+mj-ea"/>
                <a:ea typeface="+mj-ea"/>
              </a:rPr>
              <a:t>说明</a:t>
            </a:r>
            <a:endParaRPr lang="zh-CN" altLang="zh-CN" sz="4000" b="1" dirty="0">
              <a:solidFill>
                <a:srgbClr val="F9B359"/>
              </a:solidFill>
              <a:latin typeface="+mj-ea"/>
              <a:ea typeface="+mj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="" xmlns:a16="http://schemas.microsoft.com/office/drawing/2014/main" id="{EA333865-A39A-4B88-9D8C-11B6F95964C4}"/>
              </a:ext>
            </a:extLst>
          </p:cNvPr>
          <p:cNvSpPr txBox="1"/>
          <p:nvPr/>
        </p:nvSpPr>
        <p:spPr>
          <a:xfrm>
            <a:off x="6512749" y="4967680"/>
            <a:ext cx="2324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DESCRIPTION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="" xmlns:a16="http://schemas.microsoft.com/office/drawing/2014/main" id="{B2911F15-7037-4DF1-BD9B-1105EABA97E5}"/>
              </a:ext>
            </a:extLst>
          </p:cNvPr>
          <p:cNvSpPr txBox="1"/>
          <p:nvPr/>
        </p:nvSpPr>
        <p:spPr>
          <a:xfrm>
            <a:off x="6512749" y="5468494"/>
            <a:ext cx="4505898" cy="1224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时间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范围：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2004-7-1 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至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2017-10-31</a:t>
            </a:r>
            <a:endParaRPr lang="zh-CN" altLang="zh-CN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0"/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数据量：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467455 </a:t>
            </a:r>
            <a:endParaRPr lang="zh-CN" altLang="zh-CN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0"/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数据格式：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csv</a:t>
            </a:r>
            <a:endParaRPr lang="zh-CN" altLang="zh-CN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9069394"/>
              </p:ext>
            </p:extLst>
          </p:nvPr>
        </p:nvGraphicFramePr>
        <p:xfrm>
          <a:off x="1100376" y="2070980"/>
          <a:ext cx="4812743" cy="454849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88525"/>
                <a:gridCol w="1139349"/>
                <a:gridCol w="2184869"/>
              </a:tblGrid>
              <a:tr h="252694">
                <a:tc>
                  <a:txBody>
                    <a:bodyPr/>
                    <a:lstStyle/>
                    <a:p>
                      <a:pPr indent="229235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字段名称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9235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字段类型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9235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字段描述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Review_ID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long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 dirty="0">
                          <a:effectLst/>
                        </a:rPr>
                        <a:t>评论</a:t>
                      </a:r>
                      <a:r>
                        <a:rPr lang="en-US" sz="1050" kern="0" dirty="0">
                          <a:effectLst/>
                        </a:rPr>
                        <a:t>id</a:t>
                      </a:r>
                      <a:endParaRPr lang="zh-CN" sz="1050" kern="100" dirty="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Merchant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string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 dirty="0">
                          <a:effectLst/>
                        </a:rPr>
                        <a:t>评论餐厅名称</a:t>
                      </a:r>
                      <a:endParaRPr lang="zh-CN" sz="1050" kern="100" dirty="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Rating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 dirty="0">
                          <a:effectLst/>
                        </a:rPr>
                        <a:t>餐厅整体评分</a:t>
                      </a:r>
                      <a:endParaRPr lang="zh-CN" sz="1050" kern="100" dirty="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Score_taste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味道评分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505389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Score_environment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 dirty="0">
                          <a:effectLst/>
                        </a:rPr>
                        <a:t>环境评分</a:t>
                      </a:r>
                      <a:endParaRPr lang="zh-CN" sz="1050" kern="100" dirty="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Score_service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服务评分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Price_per_person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人均价格（</a:t>
                      </a:r>
                      <a:r>
                        <a:rPr lang="en-US" sz="1050" kern="0">
                          <a:effectLst/>
                        </a:rPr>
                        <a:t>Null</a:t>
                      </a:r>
                      <a:r>
                        <a:rPr lang="zh-CN" sz="1050" kern="0">
                          <a:effectLst/>
                        </a:rPr>
                        <a:t>为空）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Time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time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评论时间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Num_thumbs_up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评论点赞数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Num_ response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评论回复数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Content_review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string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评论文本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Reviewer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string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评论人用户名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Reviewer_value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评论人等级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505389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Reviewer_rank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>
                          <a:effectLst/>
                        </a:rPr>
                        <a:t>评论人是否为</a:t>
                      </a:r>
                      <a:r>
                        <a:rPr lang="en-US" sz="1050" kern="0">
                          <a:effectLst/>
                        </a:rPr>
                        <a:t>VIP</a:t>
                      </a:r>
                      <a:r>
                        <a:rPr lang="zh-CN" sz="1050" kern="0">
                          <a:effectLst/>
                        </a:rPr>
                        <a:t>用户（</a:t>
                      </a:r>
                      <a:r>
                        <a:rPr lang="en-US" sz="1050" kern="0">
                          <a:effectLst/>
                        </a:rPr>
                        <a:t>1</a:t>
                      </a:r>
                      <a:r>
                        <a:rPr lang="zh-CN" sz="1050" kern="0">
                          <a:effectLst/>
                        </a:rPr>
                        <a:t>为是，</a:t>
                      </a:r>
                      <a:r>
                        <a:rPr lang="en-US" sz="1050" kern="0">
                          <a:effectLst/>
                        </a:rPr>
                        <a:t>0</a:t>
                      </a:r>
                      <a:r>
                        <a:rPr lang="zh-CN" sz="1050" kern="0">
                          <a:effectLst/>
                        </a:rPr>
                        <a:t>为否）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  <a:tr h="252694"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Favorite_foods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</a:rPr>
                        <a:t>string</a:t>
                      </a:r>
                      <a:endParaRPr lang="zh-CN" sz="1050" kern="1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ctr">
                        <a:spcAft>
                          <a:spcPts val="0"/>
                        </a:spcAft>
                      </a:pPr>
                      <a:r>
                        <a:rPr lang="zh-CN" sz="1050" kern="0" dirty="0">
                          <a:effectLst/>
                        </a:rPr>
                        <a:t>喜欢的菜</a:t>
                      </a:r>
                      <a:endParaRPr lang="zh-CN" sz="1050" kern="100" dirty="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-7936" r="28789"/>
          <a:stretch/>
        </p:blipFill>
        <p:spPr>
          <a:xfrm>
            <a:off x="5891706" y="2128016"/>
            <a:ext cx="4901185" cy="265046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774" y="2444952"/>
            <a:ext cx="5390909" cy="177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58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4" grpId="0" animBg="1"/>
      <p:bldP spid="3" grpId="0" animBg="1"/>
      <p:bldP spid="9" grpId="0"/>
      <p:bldP spid="12" grpId="0"/>
      <p:bldP spid="21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D3C59978-E4BC-4E53-B081-ECFC07D0DCDA}"/>
              </a:ext>
            </a:extLst>
          </p:cNvPr>
          <p:cNvSpPr/>
          <p:nvPr/>
        </p:nvSpPr>
        <p:spPr>
          <a:xfrm>
            <a:off x="1276903" y="1553378"/>
            <a:ext cx="9636084" cy="3751242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FA8FA9B7-661A-4838-A8C8-5EA1715D9F20}"/>
              </a:ext>
            </a:extLst>
          </p:cNvPr>
          <p:cNvSpPr/>
          <p:nvPr/>
        </p:nvSpPr>
        <p:spPr>
          <a:xfrm>
            <a:off x="2525485" y="955300"/>
            <a:ext cx="7141030" cy="4993807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="" xmlns:a16="http://schemas.microsoft.com/office/drawing/2014/main" id="{8391298F-0216-4663-836E-2F14A93533B4}"/>
              </a:ext>
            </a:extLst>
          </p:cNvPr>
          <p:cNvSpPr/>
          <p:nvPr/>
        </p:nvSpPr>
        <p:spPr>
          <a:xfrm>
            <a:off x="0" y="2247071"/>
            <a:ext cx="12192000" cy="2363856"/>
          </a:xfrm>
          <a:prstGeom prst="roundRect">
            <a:avLst>
              <a:gd name="adj" fmla="val 0"/>
            </a:avLst>
          </a:prstGeom>
          <a:solidFill>
            <a:srgbClr val="F9B359"/>
          </a:solidFill>
          <a:ln>
            <a:noFill/>
          </a:ln>
          <a:effectLst>
            <a:outerShdw blurRad="254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F740B855-B4F2-4C89-9C91-6E3EBB86A768}"/>
              </a:ext>
            </a:extLst>
          </p:cNvPr>
          <p:cNvSpPr txBox="1"/>
          <p:nvPr/>
        </p:nvSpPr>
        <p:spPr>
          <a:xfrm>
            <a:off x="4720216" y="2751891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rgbClr val="FCFCFD"/>
                </a:solidFill>
                <a:latin typeface="+mj-ea"/>
                <a:ea typeface="+mj-ea"/>
              </a:rPr>
              <a:t>数据预处理</a:t>
            </a:r>
            <a:endParaRPr lang="zh-CN" altLang="en-US" sz="4000" b="1" dirty="0">
              <a:solidFill>
                <a:srgbClr val="FCFCFD"/>
              </a:solidFill>
              <a:latin typeface="+mj-ea"/>
              <a:ea typeface="+mj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9090D3DB-0AFF-4BD3-8A3B-FF3D44796FB0}"/>
              </a:ext>
            </a:extLst>
          </p:cNvPr>
          <p:cNvSpPr txBox="1"/>
          <p:nvPr/>
        </p:nvSpPr>
        <p:spPr>
          <a:xfrm>
            <a:off x="3206602" y="3459777"/>
            <a:ext cx="5776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CFCFD"/>
                </a:solidFill>
                <a:latin typeface="+mn-ea"/>
              </a:rPr>
              <a:t>PREPROCESSING</a:t>
            </a:r>
            <a:endParaRPr lang="zh-CN" altLang="en-US" dirty="0">
              <a:solidFill>
                <a:srgbClr val="FCFCFD"/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8DD5A966-C00A-4F10-A054-95E8E14BD01B}"/>
              </a:ext>
            </a:extLst>
          </p:cNvPr>
          <p:cNvSpPr txBox="1"/>
          <p:nvPr/>
        </p:nvSpPr>
        <p:spPr>
          <a:xfrm>
            <a:off x="4599792" y="1046742"/>
            <a:ext cx="29903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F9B359"/>
                </a:solidFill>
                <a:latin typeface="+mj-ea"/>
                <a:ea typeface="+mj-ea"/>
              </a:rPr>
              <a:t>PART 2</a:t>
            </a:r>
            <a:endParaRPr lang="zh-CN" altLang="en-US" sz="6600" dirty="0">
              <a:solidFill>
                <a:srgbClr val="F9B359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59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600"/>
                            </p:stCondLst>
                            <p:childTnLst>
                              <p:par>
                                <p:cTn id="2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 animBg="1"/>
      <p:bldP spid="10" grpId="0" animBg="1"/>
      <p:bldP spid="8" grpId="0"/>
      <p:bldP spid="9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="" xmlns:a16="http://schemas.microsoft.com/office/drawing/2014/main" id="{BC5DFBA6-E5FC-4C0A-93BA-33B1CF5351EF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F9B359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966FCA9E-7EEF-49AD-B7A6-FFFCAB43CECD}"/>
              </a:ext>
            </a:extLst>
          </p:cNvPr>
          <p:cNvSpPr/>
          <p:nvPr/>
        </p:nvSpPr>
        <p:spPr>
          <a:xfrm>
            <a:off x="695325" y="1744937"/>
            <a:ext cx="10801348" cy="3521125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3A0DDC5D-EAD7-4975-9213-161CE74E81C4}"/>
              </a:ext>
            </a:extLst>
          </p:cNvPr>
          <p:cNvSpPr/>
          <p:nvPr/>
        </p:nvSpPr>
        <p:spPr>
          <a:xfrm>
            <a:off x="1836145" y="2722735"/>
            <a:ext cx="8519710" cy="3585990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905" y="2320251"/>
            <a:ext cx="10345768" cy="4054561"/>
          </a:xfrm>
          <a:prstGeom prst="rect">
            <a:avLst/>
          </a:prstGeom>
        </p:spPr>
      </p:pic>
      <p:sp>
        <p:nvSpPr>
          <p:cNvPr id="18" name="PA_文本框 26">
            <a:extLst>
              <a:ext uri="{FF2B5EF4-FFF2-40B4-BE49-F238E27FC236}">
                <a16:creationId xmlns="" xmlns:a16="http://schemas.microsoft.com/office/drawing/2014/main" id="{42B750DE-FFBC-4078-985A-FC71F5B5E76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623739" y="1324708"/>
            <a:ext cx="2749471" cy="707886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3F403E"/>
                </a:solidFill>
                <a:latin typeface="+mj-ea"/>
                <a:ea typeface="+mj-ea"/>
              </a:rPr>
              <a:t>读取数据集</a:t>
            </a:r>
            <a:endParaRPr lang="zh-CN" altLang="en-US" sz="4000" dirty="0">
              <a:solidFill>
                <a:srgbClr val="3F403E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2077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="" xmlns:a16="http://schemas.microsoft.com/office/drawing/2014/main" id="{B1F7E5FE-61AF-47C2-9924-FBA50F296E36}"/>
              </a:ext>
            </a:extLst>
          </p:cNvPr>
          <p:cNvSpPr/>
          <p:nvPr/>
        </p:nvSpPr>
        <p:spPr>
          <a:xfrm>
            <a:off x="0" y="549275"/>
            <a:ext cx="12192000" cy="3429000"/>
          </a:xfrm>
          <a:prstGeom prst="rect">
            <a:avLst/>
          </a:prstGeom>
          <a:solidFill>
            <a:srgbClr val="F9B359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ECD4A7AD-7489-430B-9EB5-A10E1E9EF296}"/>
              </a:ext>
            </a:extLst>
          </p:cNvPr>
          <p:cNvSpPr/>
          <p:nvPr/>
        </p:nvSpPr>
        <p:spPr>
          <a:xfrm>
            <a:off x="900967" y="1640605"/>
            <a:ext cx="4769052" cy="4668119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EF081631-7C82-4E7C-9C03-841B3DF4BC26}"/>
              </a:ext>
            </a:extLst>
          </p:cNvPr>
          <p:cNvSpPr/>
          <p:nvPr/>
        </p:nvSpPr>
        <p:spPr>
          <a:xfrm>
            <a:off x="6570986" y="1459981"/>
            <a:ext cx="4710344" cy="4863983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="" xmlns:a16="http://schemas.microsoft.com/office/drawing/2014/main" id="{3048A636-5BAE-4F70-98F0-E233CE43C0AE}"/>
              </a:ext>
            </a:extLst>
          </p:cNvPr>
          <p:cNvCxnSpPr>
            <a:cxnSpLocks/>
          </p:cNvCxnSpPr>
          <p:nvPr/>
        </p:nvCxnSpPr>
        <p:spPr>
          <a:xfrm flipH="1">
            <a:off x="6871911" y="3288927"/>
            <a:ext cx="4000015" cy="0"/>
          </a:xfrm>
          <a:prstGeom prst="line">
            <a:avLst/>
          </a:prstGeom>
          <a:ln>
            <a:solidFill>
              <a:srgbClr val="969F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125">
            <a:extLst>
              <a:ext uri="{FF2B5EF4-FFF2-40B4-BE49-F238E27FC236}">
                <a16:creationId xmlns="" xmlns:a16="http://schemas.microsoft.com/office/drawing/2014/main" id="{8B14401A-BD49-4324-89E5-DCC5F9FDEDB0}"/>
              </a:ext>
            </a:extLst>
          </p:cNvPr>
          <p:cNvSpPr>
            <a:spLocks noEditPoints="1"/>
          </p:cNvSpPr>
          <p:nvPr/>
        </p:nvSpPr>
        <p:spPr bwMode="auto">
          <a:xfrm>
            <a:off x="9608146" y="5143160"/>
            <a:ext cx="719514" cy="648210"/>
          </a:xfrm>
          <a:custGeom>
            <a:avLst/>
            <a:gdLst>
              <a:gd name="T0" fmla="*/ 1351 w 1541"/>
              <a:gd name="T1" fmla="*/ 0 h 1384"/>
              <a:gd name="T2" fmla="*/ 190 w 1541"/>
              <a:gd name="T3" fmla="*/ 0 h 1384"/>
              <a:gd name="T4" fmla="*/ 0 w 1541"/>
              <a:gd name="T5" fmla="*/ 190 h 1384"/>
              <a:gd name="T6" fmla="*/ 0 w 1541"/>
              <a:gd name="T7" fmla="*/ 926 h 1384"/>
              <a:gd name="T8" fmla="*/ 190 w 1541"/>
              <a:gd name="T9" fmla="*/ 1116 h 1384"/>
              <a:gd name="T10" fmla="*/ 727 w 1541"/>
              <a:gd name="T11" fmla="*/ 1116 h 1384"/>
              <a:gd name="T12" fmla="*/ 727 w 1541"/>
              <a:gd name="T13" fmla="*/ 1298 h 1384"/>
              <a:gd name="T14" fmla="*/ 460 w 1541"/>
              <a:gd name="T15" fmla="*/ 1298 h 1384"/>
              <a:gd name="T16" fmla="*/ 416 w 1541"/>
              <a:gd name="T17" fmla="*/ 1341 h 1384"/>
              <a:gd name="T18" fmla="*/ 460 w 1541"/>
              <a:gd name="T19" fmla="*/ 1384 h 1384"/>
              <a:gd name="T20" fmla="*/ 1082 w 1541"/>
              <a:gd name="T21" fmla="*/ 1384 h 1384"/>
              <a:gd name="T22" fmla="*/ 1125 w 1541"/>
              <a:gd name="T23" fmla="*/ 1341 h 1384"/>
              <a:gd name="T24" fmla="*/ 1082 w 1541"/>
              <a:gd name="T25" fmla="*/ 1298 h 1384"/>
              <a:gd name="T26" fmla="*/ 814 w 1541"/>
              <a:gd name="T27" fmla="*/ 1298 h 1384"/>
              <a:gd name="T28" fmla="*/ 814 w 1541"/>
              <a:gd name="T29" fmla="*/ 1116 h 1384"/>
              <a:gd name="T30" fmla="*/ 1351 w 1541"/>
              <a:gd name="T31" fmla="*/ 1116 h 1384"/>
              <a:gd name="T32" fmla="*/ 1541 w 1541"/>
              <a:gd name="T33" fmla="*/ 926 h 1384"/>
              <a:gd name="T34" fmla="*/ 1541 w 1541"/>
              <a:gd name="T35" fmla="*/ 190 h 1384"/>
              <a:gd name="T36" fmla="*/ 1351 w 1541"/>
              <a:gd name="T37" fmla="*/ 0 h 1384"/>
              <a:gd name="T38" fmla="*/ 190 w 1541"/>
              <a:gd name="T39" fmla="*/ 86 h 1384"/>
              <a:gd name="T40" fmla="*/ 1351 w 1541"/>
              <a:gd name="T41" fmla="*/ 86 h 1384"/>
              <a:gd name="T42" fmla="*/ 1455 w 1541"/>
              <a:gd name="T43" fmla="*/ 190 h 1384"/>
              <a:gd name="T44" fmla="*/ 1455 w 1541"/>
              <a:gd name="T45" fmla="*/ 805 h 1384"/>
              <a:gd name="T46" fmla="*/ 86 w 1541"/>
              <a:gd name="T47" fmla="*/ 805 h 1384"/>
              <a:gd name="T48" fmla="*/ 86 w 1541"/>
              <a:gd name="T49" fmla="*/ 190 h 1384"/>
              <a:gd name="T50" fmla="*/ 190 w 1541"/>
              <a:gd name="T51" fmla="*/ 86 h 1384"/>
              <a:gd name="T52" fmla="*/ 1351 w 1541"/>
              <a:gd name="T53" fmla="*/ 1030 h 1384"/>
              <a:gd name="T54" fmla="*/ 190 w 1541"/>
              <a:gd name="T55" fmla="*/ 1030 h 1384"/>
              <a:gd name="T56" fmla="*/ 86 w 1541"/>
              <a:gd name="T57" fmla="*/ 926 h 1384"/>
              <a:gd name="T58" fmla="*/ 86 w 1541"/>
              <a:gd name="T59" fmla="*/ 892 h 1384"/>
              <a:gd name="T60" fmla="*/ 1455 w 1541"/>
              <a:gd name="T61" fmla="*/ 892 h 1384"/>
              <a:gd name="T62" fmla="*/ 1455 w 1541"/>
              <a:gd name="T63" fmla="*/ 926 h 1384"/>
              <a:gd name="T64" fmla="*/ 1351 w 1541"/>
              <a:gd name="T65" fmla="*/ 1030 h 1384"/>
              <a:gd name="T66" fmla="*/ 1351 w 1541"/>
              <a:gd name="T67" fmla="*/ 1030 h 1384"/>
              <a:gd name="T68" fmla="*/ 1351 w 1541"/>
              <a:gd name="T69" fmla="*/ 1030 h 1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41" h="1384">
                <a:moveTo>
                  <a:pt x="1351" y="0"/>
                </a:moveTo>
                <a:cubicBezTo>
                  <a:pt x="190" y="0"/>
                  <a:pt x="190" y="0"/>
                  <a:pt x="190" y="0"/>
                </a:cubicBezTo>
                <a:cubicBezTo>
                  <a:pt x="85" y="0"/>
                  <a:pt x="0" y="85"/>
                  <a:pt x="0" y="190"/>
                </a:cubicBezTo>
                <a:cubicBezTo>
                  <a:pt x="0" y="926"/>
                  <a:pt x="0" y="926"/>
                  <a:pt x="0" y="926"/>
                </a:cubicBezTo>
                <a:cubicBezTo>
                  <a:pt x="0" y="1031"/>
                  <a:pt x="85" y="1116"/>
                  <a:pt x="190" y="1116"/>
                </a:cubicBezTo>
                <a:cubicBezTo>
                  <a:pt x="727" y="1116"/>
                  <a:pt x="727" y="1116"/>
                  <a:pt x="727" y="1116"/>
                </a:cubicBezTo>
                <a:cubicBezTo>
                  <a:pt x="727" y="1298"/>
                  <a:pt x="727" y="1298"/>
                  <a:pt x="727" y="1298"/>
                </a:cubicBezTo>
                <a:cubicBezTo>
                  <a:pt x="460" y="1298"/>
                  <a:pt x="460" y="1298"/>
                  <a:pt x="460" y="1298"/>
                </a:cubicBezTo>
                <a:cubicBezTo>
                  <a:pt x="436" y="1298"/>
                  <a:pt x="416" y="1317"/>
                  <a:pt x="416" y="1341"/>
                </a:cubicBezTo>
                <a:cubicBezTo>
                  <a:pt x="416" y="1365"/>
                  <a:pt x="436" y="1384"/>
                  <a:pt x="460" y="1384"/>
                </a:cubicBezTo>
                <a:cubicBezTo>
                  <a:pt x="1082" y="1384"/>
                  <a:pt x="1082" y="1384"/>
                  <a:pt x="1082" y="1384"/>
                </a:cubicBezTo>
                <a:cubicBezTo>
                  <a:pt x="1106" y="1384"/>
                  <a:pt x="1125" y="1365"/>
                  <a:pt x="1125" y="1341"/>
                </a:cubicBezTo>
                <a:cubicBezTo>
                  <a:pt x="1125" y="1317"/>
                  <a:pt x="1106" y="1298"/>
                  <a:pt x="1082" y="1298"/>
                </a:cubicBezTo>
                <a:cubicBezTo>
                  <a:pt x="814" y="1298"/>
                  <a:pt x="814" y="1298"/>
                  <a:pt x="814" y="1298"/>
                </a:cubicBezTo>
                <a:cubicBezTo>
                  <a:pt x="814" y="1116"/>
                  <a:pt x="814" y="1116"/>
                  <a:pt x="814" y="1116"/>
                </a:cubicBezTo>
                <a:cubicBezTo>
                  <a:pt x="1351" y="1116"/>
                  <a:pt x="1351" y="1116"/>
                  <a:pt x="1351" y="1116"/>
                </a:cubicBezTo>
                <a:cubicBezTo>
                  <a:pt x="1456" y="1116"/>
                  <a:pt x="1541" y="1031"/>
                  <a:pt x="1541" y="926"/>
                </a:cubicBezTo>
                <a:cubicBezTo>
                  <a:pt x="1541" y="190"/>
                  <a:pt x="1541" y="190"/>
                  <a:pt x="1541" y="190"/>
                </a:cubicBezTo>
                <a:cubicBezTo>
                  <a:pt x="1541" y="85"/>
                  <a:pt x="1456" y="0"/>
                  <a:pt x="1351" y="0"/>
                </a:cubicBezTo>
                <a:close/>
                <a:moveTo>
                  <a:pt x="190" y="86"/>
                </a:moveTo>
                <a:cubicBezTo>
                  <a:pt x="1351" y="86"/>
                  <a:pt x="1351" y="86"/>
                  <a:pt x="1351" y="86"/>
                </a:cubicBezTo>
                <a:cubicBezTo>
                  <a:pt x="1408" y="86"/>
                  <a:pt x="1455" y="133"/>
                  <a:pt x="1455" y="190"/>
                </a:cubicBezTo>
                <a:cubicBezTo>
                  <a:pt x="1455" y="805"/>
                  <a:pt x="1455" y="805"/>
                  <a:pt x="1455" y="805"/>
                </a:cubicBezTo>
                <a:cubicBezTo>
                  <a:pt x="86" y="805"/>
                  <a:pt x="86" y="805"/>
                  <a:pt x="86" y="805"/>
                </a:cubicBezTo>
                <a:cubicBezTo>
                  <a:pt x="86" y="190"/>
                  <a:pt x="86" y="190"/>
                  <a:pt x="86" y="190"/>
                </a:cubicBezTo>
                <a:cubicBezTo>
                  <a:pt x="86" y="133"/>
                  <a:pt x="133" y="86"/>
                  <a:pt x="190" y="86"/>
                </a:cubicBezTo>
                <a:close/>
                <a:moveTo>
                  <a:pt x="1351" y="1030"/>
                </a:moveTo>
                <a:cubicBezTo>
                  <a:pt x="190" y="1030"/>
                  <a:pt x="190" y="1030"/>
                  <a:pt x="190" y="1030"/>
                </a:cubicBezTo>
                <a:cubicBezTo>
                  <a:pt x="133" y="1030"/>
                  <a:pt x="86" y="984"/>
                  <a:pt x="86" y="926"/>
                </a:cubicBezTo>
                <a:cubicBezTo>
                  <a:pt x="86" y="892"/>
                  <a:pt x="86" y="892"/>
                  <a:pt x="86" y="892"/>
                </a:cubicBezTo>
                <a:cubicBezTo>
                  <a:pt x="1455" y="892"/>
                  <a:pt x="1455" y="892"/>
                  <a:pt x="1455" y="892"/>
                </a:cubicBezTo>
                <a:cubicBezTo>
                  <a:pt x="1455" y="926"/>
                  <a:pt x="1455" y="926"/>
                  <a:pt x="1455" y="926"/>
                </a:cubicBezTo>
                <a:cubicBezTo>
                  <a:pt x="1455" y="983"/>
                  <a:pt x="1408" y="1030"/>
                  <a:pt x="1351" y="1030"/>
                </a:cubicBezTo>
                <a:close/>
                <a:moveTo>
                  <a:pt x="1351" y="1030"/>
                </a:moveTo>
                <a:cubicBezTo>
                  <a:pt x="1351" y="1030"/>
                  <a:pt x="1351" y="1030"/>
                  <a:pt x="1351" y="1030"/>
                </a:cubicBezTo>
              </a:path>
            </a:pathLst>
          </a:custGeom>
          <a:solidFill>
            <a:srgbClr val="F9B35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8C7AAE5-F2DC-43DC-BCBB-A93A794586CE}"/>
              </a:ext>
            </a:extLst>
          </p:cNvPr>
          <p:cNvSpPr txBox="1"/>
          <p:nvPr/>
        </p:nvSpPr>
        <p:spPr>
          <a:xfrm>
            <a:off x="5593304" y="669599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bg1">
                    <a:alpha val="50000"/>
                  </a:schemeClr>
                </a:solidFill>
                <a:latin typeface="+mj-ea"/>
                <a:ea typeface="+mj-ea"/>
              </a:rPr>
              <a:t>采样</a:t>
            </a:r>
            <a:endParaRPr lang="zh-CN" altLang="en-US" sz="3200" b="1" dirty="0">
              <a:solidFill>
                <a:schemeClr val="bg1">
                  <a:alpha val="50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330" y="2603467"/>
            <a:ext cx="4038327" cy="284064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168" y="2043521"/>
            <a:ext cx="2125785" cy="396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7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  <p:bldP spid="7" grpId="0" animBg="1"/>
      <p:bldP spid="17" grpId="0" animBg="1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="" xmlns:a16="http://schemas.microsoft.com/office/drawing/2014/main" id="{BC5DFBA6-E5FC-4C0A-93BA-33B1CF5351EF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F9B359"/>
          </a:solidFill>
          <a:ln>
            <a:noFill/>
          </a:ln>
          <a:effectLst>
            <a:outerShdw blurRad="127000" sx="101000" sy="101000" algn="ctr" rotWithShape="0">
              <a:srgbClr val="D5D7D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966FCA9E-7EEF-49AD-B7A6-FFFCAB43CECD}"/>
              </a:ext>
            </a:extLst>
          </p:cNvPr>
          <p:cNvSpPr/>
          <p:nvPr/>
        </p:nvSpPr>
        <p:spPr>
          <a:xfrm>
            <a:off x="695325" y="1744937"/>
            <a:ext cx="10801348" cy="3521125"/>
          </a:xfrm>
          <a:prstGeom prst="rect">
            <a:avLst/>
          </a:prstGeom>
          <a:noFill/>
          <a:ln w="25400">
            <a:solidFill>
              <a:srgbClr val="3F403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3A0DDC5D-EAD7-4975-9213-161CE74E81C4}"/>
              </a:ext>
            </a:extLst>
          </p:cNvPr>
          <p:cNvSpPr/>
          <p:nvPr/>
        </p:nvSpPr>
        <p:spPr>
          <a:xfrm>
            <a:off x="1836145" y="2722735"/>
            <a:ext cx="8519710" cy="3585990"/>
          </a:xfrm>
          <a:prstGeom prst="rect">
            <a:avLst/>
          </a:prstGeom>
          <a:solidFill>
            <a:srgbClr val="FCFCFD"/>
          </a:solidFill>
          <a:ln>
            <a:noFill/>
          </a:ln>
          <a:effectLst>
            <a:outerShdw blurRad="254000" dist="38100" dir="5400000" algn="t" rotWithShape="0">
              <a:srgbClr val="969F9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PA_文本框 26">
            <a:extLst>
              <a:ext uri="{FF2B5EF4-FFF2-40B4-BE49-F238E27FC236}">
                <a16:creationId xmlns="" xmlns:a16="http://schemas.microsoft.com/office/drawing/2014/main" id="{42B750DE-FFBC-4078-985A-FC71F5B5E76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393181" y="1324708"/>
            <a:ext cx="1210588" cy="707886"/>
          </a:xfrm>
          <a:prstGeom prst="rect">
            <a:avLst/>
          </a:prstGeom>
          <a:solidFill>
            <a:srgbClr val="FCFCF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3F403E"/>
                </a:solidFill>
                <a:latin typeface="+mj-ea"/>
                <a:ea typeface="+mj-ea"/>
              </a:rPr>
              <a:t>分词</a:t>
            </a:r>
            <a:endParaRPr lang="zh-CN" altLang="en-US" sz="4000" dirty="0">
              <a:solidFill>
                <a:srgbClr val="3F403E"/>
              </a:solidFill>
              <a:latin typeface="+mj-ea"/>
              <a:ea typeface="+mj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499" y="2169691"/>
            <a:ext cx="69850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20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500">
        <p14:pan dir="u"/>
      </p:transition>
    </mc:Choice>
    <mc:Fallback xmlns="">
      <p:transition spd="slow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7" grpId="0" animBg="1"/>
      <p:bldP spid="1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第一PPT，www.1ppt.com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渐变模板字体">
      <a:majorFont>
        <a:latin typeface="等线 Light"/>
        <a:ea typeface="微软雅黑"/>
        <a:cs typeface=""/>
      </a:majorFont>
      <a:minorFont>
        <a:latin typeface="等线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2183</TotalTime>
  <Words>466</Words>
  <Application>Microsoft Macintosh PowerPoint</Application>
  <PresentationFormat>宽屏</PresentationFormat>
  <Paragraphs>116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Calibri</vt:lpstr>
      <vt:lpstr>Times New Roman</vt:lpstr>
      <vt:lpstr>等线 Light</vt:lpstr>
      <vt:lpstr>宋体</vt:lpstr>
      <vt:lpstr>微软雅黑</vt:lpstr>
      <vt:lpstr>微软雅黑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子母排版</dc:title>
  <dc:creator>第一PPT模板网-WWW.1PPT.COM</dc:creator>
  <cp:keywords>第一PPT模板网-WWW.1PPT.COM</cp:keywords>
  <cp:lastModifiedBy>Microsoft Office 用户</cp:lastModifiedBy>
  <cp:revision>114</cp:revision>
  <dcterms:created xsi:type="dcterms:W3CDTF">2017-09-03T02:38:38Z</dcterms:created>
  <dcterms:modified xsi:type="dcterms:W3CDTF">2019-06-20T06:52:23Z</dcterms:modified>
</cp:coreProperties>
</file>

<file path=docProps/thumbnail.jpeg>
</file>